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handoutMasterIdLst>
    <p:handoutMasterId r:id="rId41"/>
  </p:handoutMasterIdLst>
  <p:sldIdLst>
    <p:sldId id="256" r:id="rId2"/>
    <p:sldId id="287" r:id="rId3"/>
    <p:sldId id="354" r:id="rId4"/>
    <p:sldId id="355" r:id="rId5"/>
    <p:sldId id="353" r:id="rId6"/>
    <p:sldId id="312" r:id="rId7"/>
    <p:sldId id="330" r:id="rId8"/>
    <p:sldId id="314" r:id="rId9"/>
    <p:sldId id="296"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34" r:id="rId25"/>
    <p:sldId id="317" r:id="rId26"/>
    <p:sldId id="313" r:id="rId27"/>
    <p:sldId id="338" r:id="rId28"/>
    <p:sldId id="339" r:id="rId29"/>
    <p:sldId id="340" r:id="rId30"/>
    <p:sldId id="341" r:id="rId31"/>
    <p:sldId id="318" r:id="rId32"/>
    <p:sldId id="342" r:id="rId33"/>
    <p:sldId id="326" r:id="rId34"/>
    <p:sldId id="327" r:id="rId35"/>
    <p:sldId id="321" r:id="rId36"/>
    <p:sldId id="322" r:id="rId37"/>
    <p:sldId id="333" r:id="rId38"/>
    <p:sldId id="32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7"/>
    <p:restoredTop sz="94671"/>
  </p:normalViewPr>
  <p:slideViewPr>
    <p:cSldViewPr snapToGrid="0" snapToObjects="1">
      <p:cViewPr varScale="1">
        <p:scale>
          <a:sx n="104" d="100"/>
          <a:sy n="104" d="100"/>
        </p:scale>
        <p:origin x="1416"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840"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Relationship Class #4</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2/12/20</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Copyrighted Unpublished Work. 2020, Billy Grammer, LPC/LMFT/CST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FAE3B-1063-9948-9043-B23D6A409AB0}" type="slidenum">
              <a:rPr lang="en-US" smtClean="0"/>
              <a:t>‹#›</a:t>
            </a:fld>
            <a:endParaRPr lang="en-US"/>
          </a:p>
        </p:txBody>
      </p:sp>
    </p:spTree>
    <p:extLst>
      <p:ext uri="{BB962C8B-B14F-4D97-AF65-F5344CB8AC3E}">
        <p14:creationId xmlns:p14="http://schemas.microsoft.com/office/powerpoint/2010/main" val="3760344017"/>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11T01:26:37.893"/>
    </inkml:context>
    <inkml:brush xml:id="br0">
      <inkml:brushProperty name="width" value="0.05" units="cm"/>
      <inkml:brushProperty name="height" value="0.05" units="cm"/>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2-11T01:26:44.569"/>
    </inkml:context>
    <inkml:brush xml:id="br0">
      <inkml:brushProperty name="width" value="0.05" units="cm"/>
      <inkml:brushProperty name="height" value="0.05" units="cm"/>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Relationship Class #4</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a:t>2/12/20</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Copyrighted Unpublished Work. 2020, Billy Grammer, LPC/LMFT/CST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DAD9F-6A02-7346-B887-668898D8E079}" type="slidenum">
              <a:rPr lang="en-US" smtClean="0"/>
              <a:t>‹#›</a:t>
            </a:fld>
            <a:endParaRPr lang="en-US"/>
          </a:p>
        </p:txBody>
      </p:sp>
    </p:spTree>
    <p:extLst>
      <p:ext uri="{BB962C8B-B14F-4D97-AF65-F5344CB8AC3E}">
        <p14:creationId xmlns:p14="http://schemas.microsoft.com/office/powerpoint/2010/main" val="270341474"/>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DAD9F-6A02-7346-B887-668898D8E079}" type="slidenum">
              <a:rPr lang="en-US" smtClean="0"/>
              <a:t>1</a:t>
            </a:fld>
            <a:endParaRPr lang="en-US" dirty="0"/>
          </a:p>
        </p:txBody>
      </p:sp>
      <p:sp>
        <p:nvSpPr>
          <p:cNvPr id="5" name="Date Placeholder 4">
            <a:extLst>
              <a:ext uri="{FF2B5EF4-FFF2-40B4-BE49-F238E27FC236}">
                <a16:creationId xmlns:a16="http://schemas.microsoft.com/office/drawing/2014/main" id="{FA928CB7-E46C-584D-82C1-1B00D37E5E55}"/>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18B83308-DFB4-E64B-B275-FB38231296A9}"/>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6ADE8565-8223-CF4F-BCE4-69A54E0620DD}"/>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343011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US"/>
              <a:t>2/12/20</a:t>
            </a:r>
          </a:p>
        </p:txBody>
      </p:sp>
      <p:sp>
        <p:nvSpPr>
          <p:cNvPr id="5" name="Slide Number Placeholder 4"/>
          <p:cNvSpPr>
            <a:spLocks noGrp="1"/>
          </p:cNvSpPr>
          <p:nvPr>
            <p:ph type="sldNum" sz="quarter" idx="11"/>
          </p:nvPr>
        </p:nvSpPr>
        <p:spPr/>
        <p:txBody>
          <a:bodyPr/>
          <a:lstStyle/>
          <a:p>
            <a:fld id="{F8806E7B-F1C4-4BA4-9FB1-935C5C24FBC9}" type="slidenum">
              <a:rPr lang="en-US" smtClean="0"/>
              <a:pPr/>
              <a:t>33</a:t>
            </a:fld>
            <a:endParaRPr lang="en-US"/>
          </a:p>
        </p:txBody>
      </p:sp>
      <p:sp>
        <p:nvSpPr>
          <p:cNvPr id="6" name="Header Placeholder 5"/>
          <p:cNvSpPr>
            <a:spLocks noGrp="1"/>
          </p:cNvSpPr>
          <p:nvPr>
            <p:ph type="hdr" sz="quarter" idx="12"/>
          </p:nvPr>
        </p:nvSpPr>
        <p:spPr/>
        <p:txBody>
          <a:bodyPr/>
          <a:lstStyle/>
          <a:p>
            <a:r>
              <a:rPr lang="en-US"/>
              <a:t>Relationship Class #4</a:t>
            </a:r>
          </a:p>
        </p:txBody>
      </p:sp>
      <p:sp>
        <p:nvSpPr>
          <p:cNvPr id="7" name="Footer Placeholder 6">
            <a:extLst>
              <a:ext uri="{FF2B5EF4-FFF2-40B4-BE49-F238E27FC236}">
                <a16:creationId xmlns:a16="http://schemas.microsoft.com/office/drawing/2014/main" id="{899FD104-7DA2-2B42-94A9-D5F00D24BC07}"/>
              </a:ext>
            </a:extLst>
          </p:cNvPr>
          <p:cNvSpPr>
            <a:spLocks noGrp="1"/>
          </p:cNvSpPr>
          <p:nvPr>
            <p:ph type="ftr" sz="quarter" idx="4"/>
          </p:nvPr>
        </p:nvSpPr>
        <p:spPr/>
        <p:txBody>
          <a:bodyPr/>
          <a:lstStyle/>
          <a:p>
            <a:r>
              <a:rPr lang="en-US"/>
              <a:t>Copyrighted Unpublished Work. 2020, Billy Grammer, LPC/LMFT/CST</a:t>
            </a:r>
          </a:p>
        </p:txBody>
      </p:sp>
    </p:spTree>
    <p:extLst>
      <p:ext uri="{BB962C8B-B14F-4D97-AF65-F5344CB8AC3E}">
        <p14:creationId xmlns:p14="http://schemas.microsoft.com/office/powerpoint/2010/main" val="375686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r>
              <a:rPr lang="en-US"/>
              <a:t>2/12/20</a:t>
            </a:r>
          </a:p>
        </p:txBody>
      </p:sp>
      <p:sp>
        <p:nvSpPr>
          <p:cNvPr id="5" name="Slide Number Placeholder 4"/>
          <p:cNvSpPr>
            <a:spLocks noGrp="1"/>
          </p:cNvSpPr>
          <p:nvPr>
            <p:ph type="sldNum" sz="quarter" idx="11"/>
          </p:nvPr>
        </p:nvSpPr>
        <p:spPr/>
        <p:txBody>
          <a:bodyPr/>
          <a:lstStyle/>
          <a:p>
            <a:fld id="{F8806E7B-F1C4-4BA4-9FB1-935C5C24FBC9}" type="slidenum">
              <a:rPr lang="en-US" smtClean="0"/>
              <a:pPr/>
              <a:t>34</a:t>
            </a:fld>
            <a:endParaRPr lang="en-US"/>
          </a:p>
        </p:txBody>
      </p:sp>
      <p:sp>
        <p:nvSpPr>
          <p:cNvPr id="6" name="Header Placeholder 5"/>
          <p:cNvSpPr>
            <a:spLocks noGrp="1"/>
          </p:cNvSpPr>
          <p:nvPr>
            <p:ph type="hdr" sz="quarter" idx="12"/>
          </p:nvPr>
        </p:nvSpPr>
        <p:spPr/>
        <p:txBody>
          <a:bodyPr/>
          <a:lstStyle/>
          <a:p>
            <a:r>
              <a:rPr lang="en-US"/>
              <a:t>Relationship Class #4</a:t>
            </a:r>
          </a:p>
        </p:txBody>
      </p:sp>
      <p:sp>
        <p:nvSpPr>
          <p:cNvPr id="7" name="Footer Placeholder 6">
            <a:extLst>
              <a:ext uri="{FF2B5EF4-FFF2-40B4-BE49-F238E27FC236}">
                <a16:creationId xmlns:a16="http://schemas.microsoft.com/office/drawing/2014/main" id="{C693E632-0372-7A47-BFFD-E91889B88F58}"/>
              </a:ext>
            </a:extLst>
          </p:cNvPr>
          <p:cNvSpPr>
            <a:spLocks noGrp="1"/>
          </p:cNvSpPr>
          <p:nvPr>
            <p:ph type="ftr" sz="quarter" idx="4"/>
          </p:nvPr>
        </p:nvSpPr>
        <p:spPr/>
        <p:txBody>
          <a:bodyPr/>
          <a:lstStyle/>
          <a:p>
            <a:r>
              <a:rPr lang="en-US"/>
              <a:t>Copyrighted Unpublished Work. 2020, Billy Grammer, LPC/LMFT/CST</a:t>
            </a:r>
          </a:p>
        </p:txBody>
      </p:sp>
    </p:spTree>
    <p:extLst>
      <p:ext uri="{BB962C8B-B14F-4D97-AF65-F5344CB8AC3E}">
        <p14:creationId xmlns:p14="http://schemas.microsoft.com/office/powerpoint/2010/main" val="502718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Remind the Class on Gravitational Pull.</a:t>
            </a:r>
          </a:p>
          <a:p>
            <a:pPr algn="ctr"/>
            <a:endParaRPr lang="en-US" dirty="0"/>
          </a:p>
          <a:p>
            <a:pPr algn="ctr"/>
            <a:endParaRPr lang="en-US" dirty="0"/>
          </a:p>
          <a:p>
            <a:pPr algn="ctr"/>
            <a:endParaRPr lang="en-US" dirty="0"/>
          </a:p>
          <a:p>
            <a:pPr algn="ctr"/>
            <a:endParaRPr lang="en-US" dirty="0"/>
          </a:p>
        </p:txBody>
      </p:sp>
      <p:sp>
        <p:nvSpPr>
          <p:cNvPr id="4" name="Slide Number Placeholder 3"/>
          <p:cNvSpPr>
            <a:spLocks noGrp="1"/>
          </p:cNvSpPr>
          <p:nvPr>
            <p:ph type="sldNum" sz="quarter" idx="10"/>
          </p:nvPr>
        </p:nvSpPr>
        <p:spPr/>
        <p:txBody>
          <a:bodyPr/>
          <a:lstStyle/>
          <a:p>
            <a:fld id="{BCBBBD2B-19AE-1A45-B561-31A2B52E37D0}" type="slidenum">
              <a:rPr lang="en-US" smtClean="0"/>
              <a:t>2</a:t>
            </a:fld>
            <a:endParaRPr lang="en-US" dirty="0"/>
          </a:p>
        </p:txBody>
      </p:sp>
      <p:sp>
        <p:nvSpPr>
          <p:cNvPr id="5" name="Date Placeholder 4">
            <a:extLst>
              <a:ext uri="{FF2B5EF4-FFF2-40B4-BE49-F238E27FC236}">
                <a16:creationId xmlns:a16="http://schemas.microsoft.com/office/drawing/2014/main" id="{90BA7BD0-DECD-3C40-9F45-74593A83D59D}"/>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B7E2E945-8B42-BF47-BF77-587CA6BEBF78}"/>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450B0FAE-C0D4-2245-9BA4-D01E70E92325}"/>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7668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dirty="0"/>
              <a:t>Remember:</a:t>
            </a:r>
            <a:r>
              <a:rPr lang="en-US" sz="1400" baseline="0" dirty="0"/>
              <a:t>  High and Low each Approach Concepts Differently!</a:t>
            </a:r>
          </a:p>
          <a:p>
            <a:pPr algn="ctr"/>
            <a:endParaRPr lang="en-US" sz="1400" baseline="0" dirty="0"/>
          </a:p>
          <a:p>
            <a:pPr algn="ctr"/>
            <a:r>
              <a:rPr lang="en-US" sz="1400" dirty="0"/>
              <a:t>Change</a:t>
            </a:r>
            <a:r>
              <a:rPr lang="en-US" sz="1400" baseline="0" dirty="0"/>
              <a:t> your Words to:</a:t>
            </a:r>
          </a:p>
          <a:p>
            <a:pPr algn="ctr"/>
            <a:endParaRPr lang="en-US" sz="1400" baseline="0" dirty="0"/>
          </a:p>
          <a:p>
            <a:pPr algn="ctr"/>
            <a:r>
              <a:rPr lang="en-US" sz="1400" baseline="0" dirty="0"/>
              <a:t>Wish, Prefer, Desire, Want</a:t>
            </a:r>
          </a:p>
          <a:p>
            <a:pPr algn="ctr"/>
            <a:endParaRPr lang="en-US" sz="1400" baseline="0" dirty="0"/>
          </a:p>
          <a:p>
            <a:pPr algn="ctr"/>
            <a:r>
              <a:rPr lang="en-US" sz="1400" baseline="0" dirty="0"/>
              <a:t>Need, Demand, Require</a:t>
            </a:r>
          </a:p>
        </p:txBody>
      </p:sp>
      <p:sp>
        <p:nvSpPr>
          <p:cNvPr id="4" name="Slide Number Placeholder 3"/>
          <p:cNvSpPr>
            <a:spLocks noGrp="1"/>
          </p:cNvSpPr>
          <p:nvPr>
            <p:ph type="sldNum" sz="quarter" idx="10"/>
          </p:nvPr>
        </p:nvSpPr>
        <p:spPr/>
        <p:txBody>
          <a:bodyPr/>
          <a:lstStyle/>
          <a:p>
            <a:fld id="{65CFC322-35CA-F244-9FE9-0D1A4D6E7347}" type="slidenum">
              <a:rPr lang="en-US" smtClean="0"/>
              <a:t>5</a:t>
            </a:fld>
            <a:endParaRPr lang="en-US"/>
          </a:p>
        </p:txBody>
      </p:sp>
      <p:sp>
        <p:nvSpPr>
          <p:cNvPr id="5" name="Date Placeholder 4">
            <a:extLst>
              <a:ext uri="{FF2B5EF4-FFF2-40B4-BE49-F238E27FC236}">
                <a16:creationId xmlns:a16="http://schemas.microsoft.com/office/drawing/2014/main" id="{2AA13989-72AC-444E-A61C-A624E14EDC30}"/>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2A6AC3DC-8E49-EE4D-93C5-7957B5539AB7}"/>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25BA66EF-BCE0-5E4E-8368-C66373D5D07C}"/>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369146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2CFE2D-65AA-3946-B1FF-FEEB7EE557CD}" type="slidenum">
              <a:rPr lang="en-US" smtClean="0"/>
              <a:t>6</a:t>
            </a:fld>
            <a:endParaRPr lang="en-US"/>
          </a:p>
        </p:txBody>
      </p:sp>
      <p:sp>
        <p:nvSpPr>
          <p:cNvPr id="5" name="Date Placeholder 4">
            <a:extLst>
              <a:ext uri="{FF2B5EF4-FFF2-40B4-BE49-F238E27FC236}">
                <a16:creationId xmlns:a16="http://schemas.microsoft.com/office/drawing/2014/main" id="{D8EC87B7-EF59-7649-AC4C-5E02E3A4BA3E}"/>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A0112151-365A-E843-8BAD-D37CDC185D78}"/>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D030734C-355B-8340-B997-B23C2F62C065}"/>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875484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r>
              <a:rPr lang="en-US"/>
              <a:t>2/12/20</a:t>
            </a:r>
            <a:endParaRPr lang="en-US" dirty="0"/>
          </a:p>
        </p:txBody>
      </p:sp>
      <p:sp>
        <p:nvSpPr>
          <p:cNvPr id="5" name="Slide Number Placeholder 4"/>
          <p:cNvSpPr>
            <a:spLocks noGrp="1"/>
          </p:cNvSpPr>
          <p:nvPr>
            <p:ph type="sldNum" sz="quarter" idx="11"/>
          </p:nvPr>
        </p:nvSpPr>
        <p:spPr/>
        <p:txBody>
          <a:bodyPr/>
          <a:lstStyle/>
          <a:p>
            <a:fld id="{F8806E7B-F1C4-4BA4-9FB1-935C5C24FBC9}" type="slidenum">
              <a:rPr lang="en-US" smtClean="0"/>
              <a:pPr/>
              <a:t>10</a:t>
            </a:fld>
            <a:endParaRPr lang="en-US" dirty="0"/>
          </a:p>
        </p:txBody>
      </p:sp>
      <p:sp>
        <p:nvSpPr>
          <p:cNvPr id="6" name="Header Placeholder 5"/>
          <p:cNvSpPr>
            <a:spLocks noGrp="1"/>
          </p:cNvSpPr>
          <p:nvPr>
            <p:ph type="hdr" sz="quarter" idx="12"/>
          </p:nvPr>
        </p:nvSpPr>
        <p:spPr/>
        <p:txBody>
          <a:bodyPr/>
          <a:lstStyle/>
          <a:p>
            <a:r>
              <a:rPr lang="en-US"/>
              <a:t>Relationship Class #4</a:t>
            </a:r>
            <a:endParaRPr lang="en-US" dirty="0"/>
          </a:p>
        </p:txBody>
      </p:sp>
      <p:sp>
        <p:nvSpPr>
          <p:cNvPr id="7" name="Footer Placeholder 6">
            <a:extLst>
              <a:ext uri="{FF2B5EF4-FFF2-40B4-BE49-F238E27FC236}">
                <a16:creationId xmlns:a16="http://schemas.microsoft.com/office/drawing/2014/main" id="{60974130-1FE2-0D4D-A596-4BDBBA70F37E}"/>
              </a:ext>
            </a:extLst>
          </p:cNvPr>
          <p:cNvSpPr>
            <a:spLocks noGrp="1"/>
          </p:cNvSpPr>
          <p:nvPr>
            <p:ph type="ftr" sz="quarter" idx="4"/>
          </p:nvPr>
        </p:nvSpPr>
        <p:spPr/>
        <p:txBody>
          <a:bodyPr/>
          <a:lstStyle/>
          <a:p>
            <a:r>
              <a:rPr lang="en-US"/>
              <a:t>Copyrighted Unpublished Work. 2020, Billy Grammer, LPC/LMFT/CST</a:t>
            </a:r>
          </a:p>
        </p:txBody>
      </p:sp>
    </p:spTree>
    <p:extLst>
      <p:ext uri="{BB962C8B-B14F-4D97-AF65-F5344CB8AC3E}">
        <p14:creationId xmlns:p14="http://schemas.microsoft.com/office/powerpoint/2010/main" val="242707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dirty="0"/>
              <a:t>In Greek:  A Fantasia – a Fantasy</a:t>
            </a:r>
          </a:p>
        </p:txBody>
      </p:sp>
      <p:sp>
        <p:nvSpPr>
          <p:cNvPr id="4" name="Slide Number Placeholder 3"/>
          <p:cNvSpPr>
            <a:spLocks noGrp="1"/>
          </p:cNvSpPr>
          <p:nvPr>
            <p:ph type="sldNum" sz="quarter" idx="10"/>
          </p:nvPr>
        </p:nvSpPr>
        <p:spPr/>
        <p:txBody>
          <a:bodyPr/>
          <a:lstStyle/>
          <a:p>
            <a:fld id="{65CFC322-35CA-F244-9FE9-0D1A4D6E7347}" type="slidenum">
              <a:rPr lang="en-US" smtClean="0"/>
              <a:t>11</a:t>
            </a:fld>
            <a:endParaRPr lang="en-US"/>
          </a:p>
        </p:txBody>
      </p:sp>
      <p:sp>
        <p:nvSpPr>
          <p:cNvPr id="5" name="Date Placeholder 4">
            <a:extLst>
              <a:ext uri="{FF2B5EF4-FFF2-40B4-BE49-F238E27FC236}">
                <a16:creationId xmlns:a16="http://schemas.microsoft.com/office/drawing/2014/main" id="{2C2157F3-0F36-584A-9DDD-5174D837A57A}"/>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AD77E230-FDB0-954C-85E9-FC16505E67DD}"/>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389C16BC-813F-6647-8D37-55786B6DCE84}"/>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44671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800" dirty="0"/>
              <a:t>Now – Try to ”See” what is really there, not your Brain’s Interpretation.</a:t>
            </a:r>
          </a:p>
          <a:p>
            <a:pPr algn="ctr"/>
            <a:endParaRPr lang="en-US" sz="1800" dirty="0"/>
          </a:p>
          <a:p>
            <a:pPr algn="ctr"/>
            <a:r>
              <a:rPr lang="en-US" sz="1800" dirty="0"/>
              <a:t>De-Construct the Lines and Images to only see Lines and Images and not Triangles!</a:t>
            </a:r>
          </a:p>
          <a:p>
            <a:pPr algn="ctr"/>
            <a:endParaRPr lang="en-US" sz="1800" dirty="0"/>
          </a:p>
          <a:p>
            <a:pPr algn="ctr"/>
            <a:r>
              <a:rPr lang="en-US" sz="1800" dirty="0"/>
              <a:t>The Brain is “Forcing” the lines and Images into a previous Template.  It’s “wanting” to go there!</a:t>
            </a:r>
          </a:p>
          <a:p>
            <a:pPr algn="ctr"/>
            <a:endParaRPr lang="en-US" sz="1800" dirty="0"/>
          </a:p>
          <a:p>
            <a:pPr algn="ctr"/>
            <a:r>
              <a:rPr lang="en-US" sz="1800" dirty="0"/>
              <a:t>It is a Google Search Engine completing your Sentences from the few Words you type!</a:t>
            </a:r>
          </a:p>
        </p:txBody>
      </p:sp>
      <p:sp>
        <p:nvSpPr>
          <p:cNvPr id="4" name="Slide Number Placeholder 3"/>
          <p:cNvSpPr>
            <a:spLocks noGrp="1"/>
          </p:cNvSpPr>
          <p:nvPr>
            <p:ph type="sldNum" sz="quarter" idx="10"/>
          </p:nvPr>
        </p:nvSpPr>
        <p:spPr/>
        <p:txBody>
          <a:bodyPr/>
          <a:lstStyle/>
          <a:p>
            <a:fld id="{65CFC322-35CA-F244-9FE9-0D1A4D6E7347}" type="slidenum">
              <a:rPr lang="en-US" smtClean="0"/>
              <a:t>14</a:t>
            </a:fld>
            <a:endParaRPr lang="en-US"/>
          </a:p>
        </p:txBody>
      </p:sp>
      <p:sp>
        <p:nvSpPr>
          <p:cNvPr id="5" name="Date Placeholder 4">
            <a:extLst>
              <a:ext uri="{FF2B5EF4-FFF2-40B4-BE49-F238E27FC236}">
                <a16:creationId xmlns:a16="http://schemas.microsoft.com/office/drawing/2014/main" id="{23AD47CB-357D-B646-9467-DEFC6822B1A0}"/>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9836DA4C-9D03-FE46-A219-2C57D7A9566F}"/>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A4BEBD54-8464-0943-8CA7-40BDC7B5524F}"/>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123346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400" dirty="0"/>
              <a:t>When the circuits are sufficiently well worn such that thoughts fly down them with little friction or resistance, the mental path has become a part of you:  A habit of speech, thought, action, attitude or feeling.</a:t>
            </a:r>
          </a:p>
          <a:p>
            <a:pPr algn="ctr"/>
            <a:endParaRPr lang="en-US" sz="1400" dirty="0"/>
          </a:p>
          <a:p>
            <a:pPr algn="ctr"/>
            <a:r>
              <a:rPr lang="en-US" sz="1400" dirty="0"/>
              <a:t>Sine Qua Non</a:t>
            </a:r>
          </a:p>
          <a:p>
            <a:pPr algn="ctr"/>
            <a:r>
              <a:rPr lang="en-US" sz="1600" dirty="0"/>
              <a:t>The essential, crucial, or indispensable ingredient without which something would be impossible: From </a:t>
            </a:r>
            <a:r>
              <a:rPr lang="en-US" sz="1600" b="1" dirty="0"/>
              <a:t>Latin</a:t>
            </a:r>
            <a:r>
              <a:rPr lang="en-US" sz="1600" dirty="0"/>
              <a:t>, meaning “without which nothing.”</a:t>
            </a:r>
          </a:p>
          <a:p>
            <a:pPr algn="ctr"/>
            <a:endParaRPr lang="en-US" sz="1600" dirty="0"/>
          </a:p>
          <a:p>
            <a:pPr algn="ctr"/>
            <a:r>
              <a:rPr lang="en-US" sz="1600" dirty="0"/>
              <a:t>“E Pluribus Unum, my friends.  Sine Qua Non!”</a:t>
            </a:r>
          </a:p>
          <a:p>
            <a:pPr algn="ctr"/>
            <a:r>
              <a:rPr lang="en-US" sz="1600" dirty="0"/>
              <a:t>Andrew Jackson</a:t>
            </a:r>
          </a:p>
          <a:p>
            <a:pPr algn="ctr"/>
            <a:r>
              <a:rPr lang="en-US" sz="1600" dirty="0"/>
              <a:t>“In scientific work, we find that the new theories are understood only by the graduate students, whose intellectual identities are wholly transformed.</a:t>
            </a:r>
          </a:p>
          <a:p>
            <a:pPr algn="ctr"/>
            <a:r>
              <a:rPr lang="en-US" sz="1600" dirty="0"/>
              <a:t>In contrast, the senior professors are burdened with such connectional inertia that when they encounter new ideas there is no apparent effect, other than an occasional vague irritation.</a:t>
            </a:r>
            <a:endParaRPr lang="en-US" sz="1400" dirty="0"/>
          </a:p>
        </p:txBody>
      </p:sp>
      <p:sp>
        <p:nvSpPr>
          <p:cNvPr id="4" name="Slide Number Placeholder 3"/>
          <p:cNvSpPr>
            <a:spLocks noGrp="1"/>
          </p:cNvSpPr>
          <p:nvPr>
            <p:ph type="sldNum" sz="quarter" idx="10"/>
          </p:nvPr>
        </p:nvSpPr>
        <p:spPr/>
        <p:txBody>
          <a:bodyPr/>
          <a:lstStyle/>
          <a:p>
            <a:fld id="{65CFC322-35CA-F244-9FE9-0D1A4D6E7347}" type="slidenum">
              <a:rPr lang="en-US" smtClean="0"/>
              <a:t>17</a:t>
            </a:fld>
            <a:endParaRPr lang="en-US"/>
          </a:p>
        </p:txBody>
      </p:sp>
      <p:sp>
        <p:nvSpPr>
          <p:cNvPr id="5" name="Date Placeholder 4">
            <a:extLst>
              <a:ext uri="{FF2B5EF4-FFF2-40B4-BE49-F238E27FC236}">
                <a16:creationId xmlns:a16="http://schemas.microsoft.com/office/drawing/2014/main" id="{F5935282-8519-E94B-A569-0A7D5CD8848F}"/>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CA1A8A68-64BE-5249-BFF4-543B156918B5}"/>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EE4D5E26-0848-CD44-A034-1A65500846D9}"/>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85576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FC322-35CA-F244-9FE9-0D1A4D6E7347}" type="slidenum">
              <a:rPr lang="en-US" smtClean="0"/>
              <a:t>24</a:t>
            </a:fld>
            <a:endParaRPr lang="en-US"/>
          </a:p>
        </p:txBody>
      </p:sp>
      <p:sp>
        <p:nvSpPr>
          <p:cNvPr id="5" name="Date Placeholder 4">
            <a:extLst>
              <a:ext uri="{FF2B5EF4-FFF2-40B4-BE49-F238E27FC236}">
                <a16:creationId xmlns:a16="http://schemas.microsoft.com/office/drawing/2014/main" id="{734C2BCC-E363-284E-84FF-BF88A3E14E2B}"/>
              </a:ext>
            </a:extLst>
          </p:cNvPr>
          <p:cNvSpPr>
            <a:spLocks noGrp="1"/>
          </p:cNvSpPr>
          <p:nvPr>
            <p:ph type="dt" idx="1"/>
          </p:nvPr>
        </p:nvSpPr>
        <p:spPr/>
        <p:txBody>
          <a:bodyPr/>
          <a:lstStyle/>
          <a:p>
            <a:r>
              <a:rPr lang="en-US"/>
              <a:t>2/12/20</a:t>
            </a:r>
          </a:p>
        </p:txBody>
      </p:sp>
      <p:sp>
        <p:nvSpPr>
          <p:cNvPr id="6" name="Footer Placeholder 5">
            <a:extLst>
              <a:ext uri="{FF2B5EF4-FFF2-40B4-BE49-F238E27FC236}">
                <a16:creationId xmlns:a16="http://schemas.microsoft.com/office/drawing/2014/main" id="{FBA7A42D-5AD1-B54C-A430-1689709EB12D}"/>
              </a:ext>
            </a:extLst>
          </p:cNvPr>
          <p:cNvSpPr>
            <a:spLocks noGrp="1"/>
          </p:cNvSpPr>
          <p:nvPr>
            <p:ph type="ftr" sz="quarter" idx="4"/>
          </p:nvPr>
        </p:nvSpPr>
        <p:spPr/>
        <p:txBody>
          <a:bodyPr/>
          <a:lstStyle/>
          <a:p>
            <a:r>
              <a:rPr lang="en-US"/>
              <a:t>Copyrighted Unpublished Work. 2020, Billy Grammer, LPC/LMFT/CST</a:t>
            </a:r>
          </a:p>
        </p:txBody>
      </p:sp>
      <p:sp>
        <p:nvSpPr>
          <p:cNvPr id="7" name="Header Placeholder 6">
            <a:extLst>
              <a:ext uri="{FF2B5EF4-FFF2-40B4-BE49-F238E27FC236}">
                <a16:creationId xmlns:a16="http://schemas.microsoft.com/office/drawing/2014/main" id="{6C19296F-032E-924A-8D07-83CF8DEE0B57}"/>
              </a:ext>
            </a:extLst>
          </p:cNvPr>
          <p:cNvSpPr>
            <a:spLocks noGrp="1"/>
          </p:cNvSpPr>
          <p:nvPr>
            <p:ph type="hdr" sz="quarter"/>
          </p:nvPr>
        </p:nvSpPr>
        <p:spPr/>
        <p:txBody>
          <a:bodyPr/>
          <a:lstStyle/>
          <a:p>
            <a:r>
              <a:rPr lang="en-US"/>
              <a:t>Relationship Class #4</a:t>
            </a:r>
          </a:p>
        </p:txBody>
      </p:sp>
    </p:spTree>
    <p:extLst>
      <p:ext uri="{BB962C8B-B14F-4D97-AF65-F5344CB8AC3E}">
        <p14:creationId xmlns:p14="http://schemas.microsoft.com/office/powerpoint/2010/main" val="222428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en-US"/>
              <a:t>2/12/20</a:t>
            </a:r>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en-US"/>
              <a:t>Copyrighted Unpublished Work. 2020, Billy Grammer, LPC/LMFT/CST</a:t>
            </a:r>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B690BAB-64A3-CC49-B4CC-94D69EB947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r>
              <a:rPr lang="en-US"/>
              <a:t>2/12/20</a:t>
            </a:r>
          </a:p>
        </p:txBody>
      </p:sp>
      <p:sp>
        <p:nvSpPr>
          <p:cNvPr id="4" name="Footer Placeholder 3"/>
          <p:cNvSpPr>
            <a:spLocks noGrp="1"/>
          </p:cNvSpPr>
          <p:nvPr>
            <p:ph type="ftr" sz="quarter" idx="11"/>
          </p:nvPr>
        </p:nvSpPr>
        <p:spPr/>
        <p:txBody>
          <a:bodyPr/>
          <a:lstStyle/>
          <a:p>
            <a:r>
              <a:rPr lang="en-US"/>
              <a:t>Copyrighted Unpublished Work. 2020, Billy Grammer, LPC/LMFT/CST</a:t>
            </a:r>
          </a:p>
        </p:txBody>
      </p:sp>
      <p:sp>
        <p:nvSpPr>
          <p:cNvPr id="5" name="Slide Number Placeholder 4"/>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2/12/20</a:t>
            </a:r>
          </a:p>
        </p:txBody>
      </p:sp>
      <p:sp>
        <p:nvSpPr>
          <p:cNvPr id="3" name="Footer Placeholder 2"/>
          <p:cNvSpPr>
            <a:spLocks noGrp="1"/>
          </p:cNvSpPr>
          <p:nvPr>
            <p:ph type="ftr" sz="quarter" idx="11"/>
          </p:nvPr>
        </p:nvSpPr>
        <p:spPr/>
        <p:txBody>
          <a:bodyPr/>
          <a:lstStyle/>
          <a:p>
            <a:r>
              <a:rPr lang="en-US"/>
              <a:t>Copyrighted Unpublished Work. 2020, Billy Grammer, LPC/LMFT/CST</a:t>
            </a:r>
          </a:p>
        </p:txBody>
      </p:sp>
      <p:sp>
        <p:nvSpPr>
          <p:cNvPr id="4" name="Slide Number Placeholder 3"/>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r>
              <a:rPr lang="en-US"/>
              <a:t>2/12/20</a:t>
            </a:r>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r>
              <a:rPr lang="en-US"/>
              <a:t>Copyrighted Unpublished Work. 2020, Billy Grammer, LPC/LMFT/CST</a:t>
            </a:r>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B690BAB-64A3-CC49-B4CC-94D69EB947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a:t>Click to edit Master text styles</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B690BAB-64A3-CC49-B4CC-94D69EB947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B690BAB-64A3-CC49-B4CC-94D69EB947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r>
              <a:rPr lang="en-US"/>
              <a:t>2/12/20</a:t>
            </a:r>
          </a:p>
        </p:txBody>
      </p:sp>
      <p:sp>
        <p:nvSpPr>
          <p:cNvPr id="8" name="Footer Placeholder 7"/>
          <p:cNvSpPr>
            <a:spLocks noGrp="1"/>
          </p:cNvSpPr>
          <p:nvPr>
            <p:ph type="ftr" sz="quarter" idx="11"/>
          </p:nvPr>
        </p:nvSpPr>
        <p:spPr/>
        <p:txBody>
          <a:bodyPr/>
          <a:lstStyle/>
          <a:p>
            <a:r>
              <a:rPr lang="en-US"/>
              <a:t>Copyrighted Unpublished Work. 2020, Billy Grammer, LPC/LMFT/CST</a:t>
            </a:r>
          </a:p>
        </p:txBody>
      </p:sp>
      <p:sp>
        <p:nvSpPr>
          <p:cNvPr id="9" name="Slide Number Placeholder 8"/>
          <p:cNvSpPr>
            <a:spLocks noGrp="1"/>
          </p:cNvSpPr>
          <p:nvPr>
            <p:ph type="sldNum" sz="quarter" idx="12"/>
          </p:nvPr>
        </p:nvSpPr>
        <p:spPr/>
        <p:txBody>
          <a:bodyPr/>
          <a:lstStyle/>
          <a:p>
            <a:fld id="{9B690BAB-64A3-CC49-B4CC-94D69EB947C5}"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r>
              <a:rPr lang="en-US"/>
              <a:t>2/12/20</a:t>
            </a:r>
          </a:p>
        </p:txBody>
      </p:sp>
      <p:sp>
        <p:nvSpPr>
          <p:cNvPr id="6" name="Footer Placeholder 5"/>
          <p:cNvSpPr>
            <a:spLocks noGrp="1"/>
          </p:cNvSpPr>
          <p:nvPr>
            <p:ph type="ftr" sz="quarter" idx="11"/>
          </p:nvPr>
        </p:nvSpPr>
        <p:spPr/>
        <p:txBody>
          <a:bodyPr/>
          <a:lstStyle/>
          <a:p>
            <a:r>
              <a:rPr lang="en-US"/>
              <a:t>Copyrighted Unpublished Work. 2020, Billy Grammer, LPC/LMFT/CST</a:t>
            </a:r>
          </a:p>
        </p:txBody>
      </p:sp>
      <p:sp>
        <p:nvSpPr>
          <p:cNvPr id="7" name="Slide Number Placeholder 6"/>
          <p:cNvSpPr>
            <a:spLocks noGrp="1"/>
          </p:cNvSpPr>
          <p:nvPr>
            <p:ph type="sldNum" sz="quarter" idx="12"/>
          </p:nvPr>
        </p:nvSpPr>
        <p:spPr/>
        <p:txBody>
          <a:bodyPr/>
          <a:lstStyle/>
          <a:p>
            <a:fld id="{9B690BAB-64A3-CC49-B4CC-94D69EB947C5}"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r>
              <a:rPr lang="en-US"/>
              <a:t>2/12/20</a:t>
            </a:r>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r>
              <a:rPr lang="en-US"/>
              <a:t>Copyrighted Unpublished Work. 2020, Billy Grammer, LPC/LMFT/CST</a:t>
            </a:r>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B690BAB-64A3-CC49-B4CC-94D69EB947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Relationship Matters</a:t>
            </a:r>
          </a:p>
        </p:txBody>
      </p:sp>
      <p:sp>
        <p:nvSpPr>
          <p:cNvPr id="3" name="Subtitle 2"/>
          <p:cNvSpPr>
            <a:spLocks noGrp="1"/>
          </p:cNvSpPr>
          <p:nvPr>
            <p:ph type="subTitle" idx="1"/>
          </p:nvPr>
        </p:nvSpPr>
        <p:spPr/>
        <p:txBody>
          <a:bodyPr/>
          <a:lstStyle/>
          <a:p>
            <a:r>
              <a:rPr lang="en-US" dirty="0"/>
              <a:t>Managing Your Emotions</a:t>
            </a:r>
          </a:p>
        </p:txBody>
      </p:sp>
      <p:sp>
        <p:nvSpPr>
          <p:cNvPr id="4" name="Date Placeholder 3"/>
          <p:cNvSpPr>
            <a:spLocks noGrp="1"/>
          </p:cNvSpPr>
          <p:nvPr>
            <p:ph type="dt" sz="half" idx="10"/>
          </p:nvPr>
        </p:nvSpPr>
        <p:spPr/>
        <p:txBody>
          <a:bodyPr/>
          <a:lstStyle/>
          <a:p>
            <a:r>
              <a:rPr lang="en-US"/>
              <a:t>2/12/20</a:t>
            </a:r>
            <a:endParaRPr lang="en-US" dirty="0"/>
          </a:p>
        </p:txBody>
      </p:sp>
      <p:sp>
        <p:nvSpPr>
          <p:cNvPr id="5" name="Footer Placeholder 4"/>
          <p:cNvSpPr>
            <a:spLocks noGrp="1"/>
          </p:cNvSpPr>
          <p:nvPr>
            <p:ph type="ftr" sz="quarter" idx="11"/>
          </p:nvPr>
        </p:nvSpPr>
        <p:spPr/>
        <p:txBody>
          <a:bodyPr/>
          <a:lstStyle/>
          <a:p>
            <a:r>
              <a:rPr lang="en-US"/>
              <a:t>Copyrighted Unpublished Work. 2020, Billy Grammer, LPC/LMFT/CST</a:t>
            </a:r>
            <a:endParaRPr lang="en-US" dirty="0"/>
          </a:p>
        </p:txBody>
      </p:sp>
      <p:sp>
        <p:nvSpPr>
          <p:cNvPr id="6" name="Slide Number Placeholder 5"/>
          <p:cNvSpPr>
            <a:spLocks noGrp="1"/>
          </p:cNvSpPr>
          <p:nvPr>
            <p:ph type="sldNum" sz="quarter" idx="12"/>
          </p:nvPr>
        </p:nvSpPr>
        <p:spPr/>
        <p:txBody>
          <a:bodyPr/>
          <a:lstStyle/>
          <a:p>
            <a:fld id="{9B690BAB-64A3-CC49-B4CC-94D69EB947C5}" type="slidenum">
              <a:rPr lang="en-US" smtClean="0"/>
              <a:t>1</a:t>
            </a:fld>
            <a:endParaRPr lang="en-US" dirty="0"/>
          </a:p>
        </p:txBody>
      </p:sp>
    </p:spTree>
    <p:extLst>
      <p:ext uri="{BB962C8B-B14F-4D97-AF65-F5344CB8AC3E}">
        <p14:creationId xmlns:p14="http://schemas.microsoft.com/office/powerpoint/2010/main" val="45900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Epictetus: The Stoic, 55 A.D.</a:t>
            </a:r>
          </a:p>
        </p:txBody>
      </p:sp>
      <p:sp>
        <p:nvSpPr>
          <p:cNvPr id="3" name="Content Placeholder 2"/>
          <p:cNvSpPr>
            <a:spLocks noGrp="1"/>
          </p:cNvSpPr>
          <p:nvPr>
            <p:ph idx="1"/>
          </p:nvPr>
        </p:nvSpPr>
        <p:spPr/>
        <p:txBody>
          <a:bodyPr>
            <a:normAutofit/>
          </a:bodyPr>
          <a:lstStyle/>
          <a:p>
            <a:pPr marL="0" indent="0" algn="ctr">
              <a:buNone/>
            </a:pPr>
            <a:r>
              <a:rPr lang="en-US" dirty="0"/>
              <a:t>The appearance of things to the mind is the standard of every action to man.</a:t>
            </a:r>
          </a:p>
          <a:p>
            <a:pPr marL="0" indent="0" algn="ctr">
              <a:buNone/>
            </a:pPr>
            <a:r>
              <a:rPr lang="en-US" dirty="0"/>
              <a:t>In a word, neither death, nor exile, nor pain, nor anything of this kind is the real cause of our doing or not doing any action, but our inward opinions and principles.  </a:t>
            </a:r>
          </a:p>
          <a:p>
            <a:pPr marL="0" indent="0" algn="ctr">
              <a:buNone/>
            </a:pPr>
            <a:r>
              <a:rPr lang="en-US" dirty="0"/>
              <a:t>What disturbs men’s minds is not events but their judgments on events.  What distresses him is not the event, for that does not distress another, but his judgment on the event.</a:t>
            </a:r>
          </a:p>
          <a:p>
            <a:pPr marL="0" indent="0" algn="ctr">
              <a:buNone/>
            </a:pPr>
            <a:endParaRPr lang="en-US" dirty="0"/>
          </a:p>
        </p:txBody>
      </p:sp>
      <p:sp>
        <p:nvSpPr>
          <p:cNvPr id="4" name="Date Placeholder 3"/>
          <p:cNvSpPr>
            <a:spLocks noGrp="1"/>
          </p:cNvSpPr>
          <p:nvPr>
            <p:ph type="dt" sz="half" idx="10"/>
          </p:nvPr>
        </p:nvSpPr>
        <p:spPr/>
        <p:txBody>
          <a:bodyPr/>
          <a:lstStyle/>
          <a:p>
            <a:r>
              <a:rPr lang="en-US"/>
              <a:t>2/12/20</a:t>
            </a:r>
            <a:endParaRPr lang="en-US" dirty="0"/>
          </a:p>
        </p:txBody>
      </p:sp>
      <p:sp>
        <p:nvSpPr>
          <p:cNvPr id="5" name="Footer Placeholder 4"/>
          <p:cNvSpPr>
            <a:spLocks noGrp="1"/>
          </p:cNvSpPr>
          <p:nvPr>
            <p:ph type="ftr" sz="quarter" idx="11"/>
          </p:nvPr>
        </p:nvSpPr>
        <p:spPr/>
        <p:txBody>
          <a:bodyPr/>
          <a:lstStyle/>
          <a:p>
            <a:r>
              <a:rPr lang="en-US"/>
              <a:t>Copyrighted Unpublished Work. 2020, Billy Grammer, LPC/LMFT/CST</a:t>
            </a:r>
            <a:endParaRPr lang="en-US" dirty="0"/>
          </a:p>
        </p:txBody>
      </p:sp>
      <p:sp>
        <p:nvSpPr>
          <p:cNvPr id="6" name="Slide Number Placeholder 5"/>
          <p:cNvSpPr>
            <a:spLocks noGrp="1"/>
          </p:cNvSpPr>
          <p:nvPr>
            <p:ph type="sldNum" sz="quarter" idx="12"/>
          </p:nvPr>
        </p:nvSpPr>
        <p:spPr/>
        <p:txBody>
          <a:bodyPr/>
          <a:lstStyle/>
          <a:p>
            <a:fld id="{98447F99-57B9-BA4F-B0DC-979FF396C17D}" type="slidenum">
              <a:rPr lang="en-US" smtClean="0"/>
              <a:t>10</a:t>
            </a:fld>
            <a:endParaRPr lang="en-US" dirty="0"/>
          </a:p>
        </p:txBody>
      </p:sp>
    </p:spTree>
    <p:extLst>
      <p:ext uri="{BB962C8B-B14F-4D97-AF65-F5344CB8AC3E}">
        <p14:creationId xmlns:p14="http://schemas.microsoft.com/office/powerpoint/2010/main" val="820855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Epictetus the Stoic</a:t>
            </a:r>
          </a:p>
        </p:txBody>
      </p:sp>
      <p:sp>
        <p:nvSpPr>
          <p:cNvPr id="3" name="Content Placeholder 2"/>
          <p:cNvSpPr>
            <a:spLocks noGrp="1"/>
          </p:cNvSpPr>
          <p:nvPr>
            <p:ph idx="1"/>
          </p:nvPr>
        </p:nvSpPr>
        <p:spPr/>
        <p:txBody>
          <a:bodyPr>
            <a:normAutofit lnSpcReduction="10000"/>
          </a:bodyPr>
          <a:lstStyle/>
          <a:p>
            <a:pPr marL="0" indent="0" algn="ctr">
              <a:buNone/>
            </a:pPr>
            <a:endParaRPr lang="en-US" dirty="0"/>
          </a:p>
          <a:p>
            <a:pPr marL="0" indent="0" algn="ctr">
              <a:buNone/>
            </a:pPr>
            <a:r>
              <a:rPr lang="en-US" dirty="0"/>
              <a:t>Practice then from the start to say to every harsh impression, "You are an impression, and not at all the thing you appear to be." Then examine it and test it by these rules you have, and firstly, and chiefly, by this: whether the impression has to do with the things that are up to us, or those that are not; and if it has to do with the things that are not up to us, be ready to reply, "It is nothing to me.”</a:t>
            </a:r>
          </a:p>
          <a:p>
            <a:pPr marL="0" indent="0" algn="ctr">
              <a:buNone/>
            </a:pPr>
            <a:r>
              <a:rPr lang="en-US" dirty="0"/>
              <a:t>(This is called, “De-Construction”)</a:t>
            </a:r>
          </a:p>
        </p:txBody>
      </p:sp>
      <p:sp>
        <p:nvSpPr>
          <p:cNvPr id="4" name="Date Placeholder 3"/>
          <p:cNvSpPr>
            <a:spLocks noGrp="1"/>
          </p:cNvSpPr>
          <p:nvPr>
            <p:ph type="dt" sz="half" idx="10"/>
          </p:nvPr>
        </p:nvSpPr>
        <p:spPr/>
        <p:txBody>
          <a:bodyPr/>
          <a:lstStyle/>
          <a:p>
            <a:r>
              <a:rPr lang="en-US"/>
              <a:t>2/12/20</a:t>
            </a:r>
            <a:endParaRPr lang="en-US" dirty="0"/>
          </a:p>
        </p:txBody>
      </p:sp>
      <p:sp>
        <p:nvSpPr>
          <p:cNvPr id="5" name="Footer Placeholder 4"/>
          <p:cNvSpPr>
            <a:spLocks noGrp="1"/>
          </p:cNvSpPr>
          <p:nvPr>
            <p:ph type="ftr" sz="quarter" idx="11"/>
          </p:nvPr>
        </p:nvSpPr>
        <p:spPr/>
        <p:txBody>
          <a:bodyPr/>
          <a:lstStyle/>
          <a:p>
            <a:r>
              <a:rPr lang="en-US"/>
              <a:t>Copyrighted Unpublished Work. 2020, Billy Grammer, LPC/LMFT/CST</a:t>
            </a:r>
            <a:endParaRPr lang="en-US" dirty="0"/>
          </a:p>
        </p:txBody>
      </p:sp>
      <p:sp>
        <p:nvSpPr>
          <p:cNvPr id="6" name="Slide Number Placeholder 5"/>
          <p:cNvSpPr>
            <a:spLocks noGrp="1"/>
          </p:cNvSpPr>
          <p:nvPr>
            <p:ph type="sldNum" sz="quarter" idx="12"/>
          </p:nvPr>
        </p:nvSpPr>
        <p:spPr/>
        <p:txBody>
          <a:bodyPr/>
          <a:lstStyle/>
          <a:p>
            <a:fld id="{98447F99-57B9-BA4F-B0DC-979FF396C17D}" type="slidenum">
              <a:rPr lang="en-US" smtClean="0"/>
              <a:t>11</a:t>
            </a:fld>
            <a:endParaRPr lang="en-US" dirty="0"/>
          </a:p>
        </p:txBody>
      </p:sp>
    </p:spTree>
    <p:extLst>
      <p:ext uri="{BB962C8B-B14F-4D97-AF65-F5344CB8AC3E}">
        <p14:creationId xmlns:p14="http://schemas.microsoft.com/office/powerpoint/2010/main" val="300461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A, B, C’s of Emotions</a:t>
            </a:r>
          </a:p>
        </p:txBody>
      </p:sp>
      <p:sp>
        <p:nvSpPr>
          <p:cNvPr id="3" name="Content Placeholder 2"/>
          <p:cNvSpPr>
            <a:spLocks noGrp="1"/>
          </p:cNvSpPr>
          <p:nvPr>
            <p:ph idx="1"/>
          </p:nvPr>
        </p:nvSpPr>
        <p:spPr/>
        <p:txBody>
          <a:bodyPr>
            <a:normAutofit/>
          </a:bodyPr>
          <a:lstStyle/>
          <a:p>
            <a:pPr algn="ctr">
              <a:buNone/>
            </a:pPr>
            <a:r>
              <a:rPr lang="en-US" b="1" dirty="0"/>
              <a:t>A	            +		B	       =		C</a:t>
            </a:r>
          </a:p>
          <a:p>
            <a:pPr>
              <a:buNone/>
            </a:pPr>
            <a:r>
              <a:rPr lang="en-US" sz="2000" dirty="0"/>
              <a:t>We Become Aware	    Our </a:t>
            </a:r>
            <a:r>
              <a:rPr lang="en-US" sz="2000" b="1" dirty="0"/>
              <a:t>Belief</a:t>
            </a:r>
            <a:r>
              <a:rPr lang="en-US" sz="2000" dirty="0"/>
              <a:t>		</a:t>
            </a:r>
            <a:r>
              <a:rPr lang="en-US" sz="2000" b="1" dirty="0"/>
              <a:t>Consequences</a:t>
            </a:r>
          </a:p>
          <a:p>
            <a:pPr>
              <a:buNone/>
            </a:pPr>
            <a:r>
              <a:rPr lang="en-US" sz="2000" dirty="0"/>
              <a:t>We Feel </a:t>
            </a:r>
            <a:r>
              <a:rPr lang="en-US" sz="2000" b="1" dirty="0"/>
              <a:t>Affected</a:t>
            </a:r>
            <a:r>
              <a:rPr lang="en-US" sz="2000" dirty="0"/>
              <a:t>		 Our Interpretation	    Emotions</a:t>
            </a:r>
          </a:p>
          <a:p>
            <a:pPr>
              <a:buNone/>
            </a:pPr>
            <a:r>
              <a:rPr lang="en-US" sz="2000" dirty="0"/>
              <a:t>Hula-Hoop Vibrates	   Our Perception		      Feelings</a:t>
            </a:r>
          </a:p>
          <a:p>
            <a:pPr>
              <a:buNone/>
            </a:pPr>
            <a:r>
              <a:rPr lang="en-US" sz="2000" dirty="0"/>
              <a:t>Something Matters	     Our Glasses			</a:t>
            </a:r>
          </a:p>
          <a:p>
            <a:pPr>
              <a:buNone/>
            </a:pPr>
            <a:r>
              <a:rPr lang="en-US" sz="2000" dirty="0"/>
              <a:t>         			  Assigned Meaning	       Actions</a:t>
            </a:r>
          </a:p>
          <a:p>
            <a:pPr>
              <a:buNone/>
            </a:pPr>
            <a:r>
              <a:rPr lang="en-US" sz="2000" dirty="0"/>
              <a:t>                                       Story We Tell Ourselves	      Behaviors</a:t>
            </a:r>
          </a:p>
          <a:p>
            <a:pPr>
              <a:buNone/>
            </a:pPr>
            <a:endParaRPr lang="en-US" sz="2000" dirty="0"/>
          </a:p>
          <a:p>
            <a:pPr>
              <a:buNone/>
            </a:pPr>
            <a:endParaRPr lang="en-US" sz="2000" b="1"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12</a:t>
            </a:fld>
            <a:endParaRPr lang="en-US"/>
          </a:p>
        </p:txBody>
      </p:sp>
      <p:cxnSp>
        <p:nvCxnSpPr>
          <p:cNvPr id="8" name="Straight Connector 7">
            <a:extLst>
              <a:ext uri="{FF2B5EF4-FFF2-40B4-BE49-F238E27FC236}">
                <a16:creationId xmlns:a16="http://schemas.microsoft.com/office/drawing/2014/main" id="{CE38CA81-BD24-4D47-9816-50617E046CF1}"/>
              </a:ext>
            </a:extLst>
          </p:cNvPr>
          <p:cNvCxnSpPr>
            <a:cxnSpLocks/>
          </p:cNvCxnSpPr>
          <p:nvPr/>
        </p:nvCxnSpPr>
        <p:spPr>
          <a:xfrm flipV="1">
            <a:off x="7256544" y="3981691"/>
            <a:ext cx="0" cy="659757"/>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DE0F1F1-D22A-0E44-80EF-5876381BCF81}"/>
              </a:ext>
            </a:extLst>
          </p:cNvPr>
          <p:cNvCxnSpPr>
            <a:cxnSpLocks/>
          </p:cNvCxnSpPr>
          <p:nvPr/>
        </p:nvCxnSpPr>
        <p:spPr>
          <a:xfrm>
            <a:off x="7521388" y="3981691"/>
            <a:ext cx="0" cy="659757"/>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70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B2F0D-5D8D-E54D-8634-0CBFB44EF238}"/>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A3076FB7-2A24-504E-B2BE-E93AEDB973A1}"/>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The Brain takes in Data from the Senses.  It “Sees” or “Hears” Something.  “Sensations” are Experienced.</a:t>
            </a:r>
          </a:p>
          <a:p>
            <a:pPr marL="457200" indent="-457200">
              <a:buFont typeface="+mj-lt"/>
              <a:buAutoNum type="arabicPeriod"/>
            </a:pPr>
            <a:r>
              <a:rPr lang="en-US" dirty="0"/>
              <a:t>The Brain seeks to Make Sense of this Present Data by Drawing upon a Data Bank of Past Learned Experiences to Give Possible Meaning to the Present.</a:t>
            </a:r>
          </a:p>
          <a:p>
            <a:pPr marL="457200" indent="-457200">
              <a:buFont typeface="+mj-lt"/>
              <a:buAutoNum type="arabicPeriod"/>
            </a:pPr>
            <a:r>
              <a:rPr lang="en-US" dirty="0"/>
              <a:t>The Brain Selects a Past Learned Experience (an Attractor – a Concept) and Links it to the New Present Experience (Constructs and Simulates) so as to Understand (Interpret, Give Meaning to) the New Present Experience.</a:t>
            </a:r>
          </a:p>
          <a:p>
            <a:pPr marL="0" indent="0" algn="ctr">
              <a:buNone/>
            </a:pPr>
            <a:r>
              <a:rPr lang="en-US" dirty="0"/>
              <a:t>The Process is called, “Simulation.”</a:t>
            </a:r>
          </a:p>
        </p:txBody>
      </p:sp>
      <p:sp>
        <p:nvSpPr>
          <p:cNvPr id="4" name="Date Placeholder 3">
            <a:extLst>
              <a:ext uri="{FF2B5EF4-FFF2-40B4-BE49-F238E27FC236}">
                <a16:creationId xmlns:a16="http://schemas.microsoft.com/office/drawing/2014/main" id="{DD15A3ED-9098-F043-9A26-FBEB877EAF6E}"/>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F42307B4-CDC0-2B41-BFF0-2BC959B9E515}"/>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4C7BCAB9-44B5-C64C-98F4-8D50FF714F9C}"/>
              </a:ext>
            </a:extLst>
          </p:cNvPr>
          <p:cNvSpPr>
            <a:spLocks noGrp="1"/>
          </p:cNvSpPr>
          <p:nvPr>
            <p:ph type="sldNum" sz="quarter" idx="12"/>
          </p:nvPr>
        </p:nvSpPr>
        <p:spPr/>
        <p:txBody>
          <a:bodyPr/>
          <a:lstStyle/>
          <a:p>
            <a:fld id="{98447F99-57B9-BA4F-B0DC-979FF396C17D}" type="slidenum">
              <a:rPr lang="en-US" smtClean="0"/>
              <a:t>13</a:t>
            </a:fld>
            <a:endParaRPr lang="en-US"/>
          </a:p>
        </p:txBody>
      </p:sp>
    </p:spTree>
    <p:extLst>
      <p:ext uri="{BB962C8B-B14F-4D97-AF65-F5344CB8AC3E}">
        <p14:creationId xmlns:p14="http://schemas.microsoft.com/office/powerpoint/2010/main" val="1371425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D8D4-099B-B04A-A289-A117C20B15AA}"/>
              </a:ext>
            </a:extLst>
          </p:cNvPr>
          <p:cNvSpPr>
            <a:spLocks noGrp="1"/>
          </p:cNvSpPr>
          <p:nvPr>
            <p:ph type="title"/>
          </p:nvPr>
        </p:nvSpPr>
        <p:spPr/>
        <p:txBody>
          <a:bodyPr/>
          <a:lstStyle/>
          <a:p>
            <a:r>
              <a:rPr lang="en-US" sz="3600" dirty="0"/>
              <a:t>The Brain Constructs and Simulates</a:t>
            </a:r>
          </a:p>
        </p:txBody>
      </p:sp>
      <p:sp>
        <p:nvSpPr>
          <p:cNvPr id="4" name="Date Placeholder 3">
            <a:extLst>
              <a:ext uri="{FF2B5EF4-FFF2-40B4-BE49-F238E27FC236}">
                <a16:creationId xmlns:a16="http://schemas.microsoft.com/office/drawing/2014/main" id="{608EC78B-7C33-0C43-8678-010E4A60D8D6}"/>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667E0FDA-BE65-9343-B338-F4A078C51BCD}"/>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B73B3C2D-D944-7146-840C-F9B029ECCC02}"/>
              </a:ext>
            </a:extLst>
          </p:cNvPr>
          <p:cNvSpPr>
            <a:spLocks noGrp="1"/>
          </p:cNvSpPr>
          <p:nvPr>
            <p:ph type="sldNum" sz="quarter" idx="12"/>
          </p:nvPr>
        </p:nvSpPr>
        <p:spPr/>
        <p:txBody>
          <a:bodyPr/>
          <a:lstStyle/>
          <a:p>
            <a:fld id="{98447F99-57B9-BA4F-B0DC-979FF396C17D}" type="slidenum">
              <a:rPr lang="en-US" smtClean="0"/>
              <a:t>14</a:t>
            </a:fld>
            <a:endParaRPr lang="en-US"/>
          </a:p>
        </p:txBody>
      </p:sp>
      <p:pic>
        <p:nvPicPr>
          <p:cNvPr id="16" name="Content Placeholder 15">
            <a:extLst>
              <a:ext uri="{FF2B5EF4-FFF2-40B4-BE49-F238E27FC236}">
                <a16:creationId xmlns:a16="http://schemas.microsoft.com/office/drawing/2014/main" id="{77AED0C2-B56E-3241-A041-E9C70A11734B}"/>
              </a:ext>
            </a:extLst>
          </p:cNvPr>
          <p:cNvPicPr>
            <a:picLocks noGrp="1" noChangeAspect="1"/>
          </p:cNvPicPr>
          <p:nvPr>
            <p:ph idx="1"/>
          </p:nvPr>
        </p:nvPicPr>
        <p:blipFill>
          <a:blip r:embed="rId3"/>
          <a:stretch>
            <a:fillRect/>
          </a:stretch>
        </p:blipFill>
        <p:spPr>
          <a:xfrm>
            <a:off x="2367673" y="1735138"/>
            <a:ext cx="4407067" cy="4056062"/>
          </a:xfrm>
        </p:spPr>
      </p:pic>
    </p:spTree>
    <p:extLst>
      <p:ext uri="{BB962C8B-B14F-4D97-AF65-F5344CB8AC3E}">
        <p14:creationId xmlns:p14="http://schemas.microsoft.com/office/powerpoint/2010/main" val="230225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BE645-186A-1245-A0FF-58F4A84F3DA4}"/>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4FB71847-BE63-1847-8A53-6F5967A2016D}"/>
              </a:ext>
            </a:extLst>
          </p:cNvPr>
          <p:cNvSpPr>
            <a:spLocks noGrp="1"/>
          </p:cNvSpPr>
          <p:nvPr>
            <p:ph idx="1"/>
          </p:nvPr>
        </p:nvSpPr>
        <p:spPr/>
        <p:txBody>
          <a:bodyPr>
            <a:normAutofit fontScale="92500" lnSpcReduction="20000"/>
          </a:bodyPr>
          <a:lstStyle/>
          <a:p>
            <a:pPr marL="457200" indent="-457200">
              <a:buFont typeface="+mj-lt"/>
              <a:buAutoNum type="arabicPeriod"/>
            </a:pPr>
            <a:r>
              <a:rPr lang="en-US" dirty="0"/>
              <a:t>What we See, Hear, Touch, Taste, Smell and Feel are Simulations of the world, Constructed by our Brain, not “Reactions” to the world (both external and internal).</a:t>
            </a:r>
          </a:p>
          <a:p>
            <a:pPr marL="457200" indent="-457200">
              <a:buFont typeface="+mj-lt"/>
              <a:buAutoNum type="arabicPeriod"/>
            </a:pPr>
            <a:r>
              <a:rPr lang="en-US" dirty="0"/>
              <a:t>Simulations are our Brain’s Best Guess as to what’s happening in the World and in our Body.</a:t>
            </a:r>
          </a:p>
          <a:p>
            <a:pPr marL="457200" indent="-457200">
              <a:buFont typeface="+mj-lt"/>
              <a:buAutoNum type="arabicPeriod"/>
            </a:pPr>
            <a:r>
              <a:rPr lang="en-US" dirty="0"/>
              <a:t>Every waking moment, our Brain uses Learned Concepts (Attractors) to Simulate our External and Internal world.  Without these, we are Experientially Blind.</a:t>
            </a:r>
          </a:p>
          <a:p>
            <a:pPr marL="457200" indent="-457200">
              <a:buFont typeface="+mj-lt"/>
              <a:buAutoNum type="arabicPeriod"/>
            </a:pPr>
            <a:r>
              <a:rPr lang="en-US" dirty="0"/>
              <a:t>Physical Sensations in our body have no Meaning until our Brain assigns a Meaning to them!  This includes our Emotions.  Our Brains Construct Our Emotions.</a:t>
            </a:r>
          </a:p>
        </p:txBody>
      </p:sp>
      <p:sp>
        <p:nvSpPr>
          <p:cNvPr id="4" name="Date Placeholder 3">
            <a:extLst>
              <a:ext uri="{FF2B5EF4-FFF2-40B4-BE49-F238E27FC236}">
                <a16:creationId xmlns:a16="http://schemas.microsoft.com/office/drawing/2014/main" id="{4C44B8C4-6EB9-7E4A-B4C7-C30F0C0A23E0}"/>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11991844-92E6-4E4E-8F5C-6501C25ED5C7}"/>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40DDD458-4345-904E-A7CB-F7E514C2FDAC}"/>
              </a:ext>
            </a:extLst>
          </p:cNvPr>
          <p:cNvSpPr>
            <a:spLocks noGrp="1"/>
          </p:cNvSpPr>
          <p:nvPr>
            <p:ph type="sldNum" sz="quarter" idx="12"/>
          </p:nvPr>
        </p:nvSpPr>
        <p:spPr/>
        <p:txBody>
          <a:bodyPr/>
          <a:lstStyle/>
          <a:p>
            <a:fld id="{98447F99-57B9-BA4F-B0DC-979FF396C17D}" type="slidenum">
              <a:rPr lang="en-US" smtClean="0"/>
              <a:t>15</a:t>
            </a:fld>
            <a:endParaRPr lang="en-US"/>
          </a:p>
        </p:txBody>
      </p:sp>
    </p:spTree>
    <p:extLst>
      <p:ext uri="{BB962C8B-B14F-4D97-AF65-F5344CB8AC3E}">
        <p14:creationId xmlns:p14="http://schemas.microsoft.com/office/powerpoint/2010/main" val="221748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09CB-EFC7-8E4D-8822-01EA438F8943}"/>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2166E985-B697-1E4D-9818-7E15094E88F4}"/>
              </a:ext>
            </a:extLst>
          </p:cNvPr>
          <p:cNvSpPr>
            <a:spLocks noGrp="1"/>
          </p:cNvSpPr>
          <p:nvPr>
            <p:ph idx="1"/>
          </p:nvPr>
        </p:nvSpPr>
        <p:spPr/>
        <p:txBody>
          <a:bodyPr/>
          <a:lstStyle/>
          <a:p>
            <a:pPr marL="0" indent="0" algn="ctr">
              <a:buNone/>
            </a:pPr>
            <a:r>
              <a:rPr lang="en-US" b="1" dirty="0"/>
              <a:t>The Advantage:</a:t>
            </a:r>
          </a:p>
          <a:p>
            <a:pPr marL="0" indent="0">
              <a:buNone/>
            </a:pPr>
            <a:r>
              <a:rPr lang="en-US" dirty="0"/>
              <a:t>The Brain’s use of Learned Concepts enables us to move through life with speed and quickness.  It is a Google Search engine, quickly completing the sentences we type.</a:t>
            </a:r>
          </a:p>
          <a:p>
            <a:pPr marL="0" indent="0" algn="ctr">
              <a:buNone/>
            </a:pPr>
            <a:r>
              <a:rPr lang="en-US" b="1" dirty="0"/>
              <a:t>The Disadvantage:</a:t>
            </a:r>
          </a:p>
          <a:p>
            <a:pPr marL="0" indent="0">
              <a:buNone/>
            </a:pPr>
            <a:r>
              <a:rPr lang="en-US" dirty="0"/>
              <a:t>The Brain’s use of Learned Concepts mean that past experiences misinform (blur) the present and new experiences in the present misinform (blur) the past.</a:t>
            </a:r>
          </a:p>
          <a:p>
            <a:pPr marL="0" indent="0">
              <a:buNone/>
            </a:pPr>
            <a:endParaRPr lang="en-US" dirty="0"/>
          </a:p>
        </p:txBody>
      </p:sp>
      <p:sp>
        <p:nvSpPr>
          <p:cNvPr id="4" name="Date Placeholder 3">
            <a:extLst>
              <a:ext uri="{FF2B5EF4-FFF2-40B4-BE49-F238E27FC236}">
                <a16:creationId xmlns:a16="http://schemas.microsoft.com/office/drawing/2014/main" id="{A1515F1F-399F-5E45-BC58-011F0FBA4AF3}"/>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ADC658A6-AAF7-CB4F-ADE5-7C4A73A71764}"/>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461A4436-2FEE-2D44-BC5E-F54678BEE11A}"/>
              </a:ext>
            </a:extLst>
          </p:cNvPr>
          <p:cNvSpPr>
            <a:spLocks noGrp="1"/>
          </p:cNvSpPr>
          <p:nvPr>
            <p:ph type="sldNum" sz="quarter" idx="12"/>
          </p:nvPr>
        </p:nvSpPr>
        <p:spPr/>
        <p:txBody>
          <a:bodyPr/>
          <a:lstStyle/>
          <a:p>
            <a:fld id="{98447F99-57B9-BA4F-B0DC-979FF396C17D}" type="slidenum">
              <a:rPr lang="en-US" smtClean="0"/>
              <a:t>16</a:t>
            </a:fld>
            <a:endParaRPr lang="en-US"/>
          </a:p>
        </p:txBody>
      </p:sp>
    </p:spTree>
    <p:extLst>
      <p:ext uri="{BB962C8B-B14F-4D97-AF65-F5344CB8AC3E}">
        <p14:creationId xmlns:p14="http://schemas.microsoft.com/office/powerpoint/2010/main" val="21536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90FE-0835-9943-B365-0E59BD7AB29D}"/>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C7E6023D-5A8F-C349-9831-ECA2FE2987FD}"/>
              </a:ext>
            </a:extLst>
          </p:cNvPr>
          <p:cNvSpPr>
            <a:spLocks noGrp="1"/>
          </p:cNvSpPr>
          <p:nvPr>
            <p:ph idx="1"/>
          </p:nvPr>
        </p:nvSpPr>
        <p:spPr/>
        <p:txBody>
          <a:bodyPr>
            <a:normAutofit fontScale="92500"/>
          </a:bodyPr>
          <a:lstStyle/>
          <a:p>
            <a:pPr marL="0" indent="0" algn="ctr">
              <a:buNone/>
            </a:pPr>
            <a:r>
              <a:rPr lang="en-US" dirty="0"/>
              <a:t>Due to how the Brain learns, we are predisposed to be more aware of what we have already seen, hear anew what we have heard most often, think what we have always thought, and feel what we have mostly felt.</a:t>
            </a:r>
          </a:p>
          <a:p>
            <a:pPr marL="0" indent="0" algn="ctr">
              <a:buNone/>
            </a:pPr>
            <a:r>
              <a:rPr lang="en-US" dirty="0"/>
              <a:t>The </a:t>
            </a:r>
            <a:r>
              <a:rPr lang="en-US" i="1" dirty="0"/>
              <a:t>sine qua non</a:t>
            </a:r>
            <a:r>
              <a:rPr lang="en-US" dirty="0"/>
              <a:t> of a neural network is its penchant for strengthening neuronal patterns directly in proportion to their use.  The more often we think, feel or imagine a thing, the more probable it is that our mind will revisit its prior stopping point.</a:t>
            </a:r>
          </a:p>
          <a:p>
            <a:pPr marL="0" indent="0" algn="ctr">
              <a:buNone/>
            </a:pPr>
            <a:r>
              <a:rPr lang="en-US" b="1" dirty="0"/>
              <a:t>It Interprets According to Context, Just Like the Meaning of a Word is nothing apart from its Context.</a:t>
            </a:r>
          </a:p>
        </p:txBody>
      </p:sp>
      <p:sp>
        <p:nvSpPr>
          <p:cNvPr id="4" name="Date Placeholder 3">
            <a:extLst>
              <a:ext uri="{FF2B5EF4-FFF2-40B4-BE49-F238E27FC236}">
                <a16:creationId xmlns:a16="http://schemas.microsoft.com/office/drawing/2014/main" id="{9C3FC5A1-EB24-D843-A5B5-E7BFE9F53C9B}"/>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F4DB67C0-0FC2-8D41-B4AB-AD34C48E0531}"/>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FE6D0592-E6B0-BE4B-90C0-D78D580912EF}"/>
              </a:ext>
            </a:extLst>
          </p:cNvPr>
          <p:cNvSpPr>
            <a:spLocks noGrp="1"/>
          </p:cNvSpPr>
          <p:nvPr>
            <p:ph type="sldNum" sz="quarter" idx="12"/>
          </p:nvPr>
        </p:nvSpPr>
        <p:spPr/>
        <p:txBody>
          <a:bodyPr/>
          <a:lstStyle/>
          <a:p>
            <a:fld id="{98447F99-57B9-BA4F-B0DC-979FF396C17D}" type="slidenum">
              <a:rPr lang="en-US" smtClean="0"/>
              <a:t>17</a:t>
            </a:fld>
            <a:endParaRPr lang="en-US"/>
          </a:p>
        </p:txBody>
      </p:sp>
    </p:spTree>
    <p:extLst>
      <p:ext uri="{BB962C8B-B14F-4D97-AF65-F5344CB8AC3E}">
        <p14:creationId xmlns:p14="http://schemas.microsoft.com/office/powerpoint/2010/main" val="3791021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474E-F3A4-CA44-91BD-081DB35A026B}"/>
              </a:ext>
            </a:extLst>
          </p:cNvPr>
          <p:cNvSpPr>
            <a:spLocks noGrp="1"/>
          </p:cNvSpPr>
          <p:nvPr>
            <p:ph type="title"/>
          </p:nvPr>
        </p:nvSpPr>
        <p:spPr/>
        <p:txBody>
          <a:bodyPr/>
          <a:lstStyle/>
          <a:p>
            <a:r>
              <a:rPr lang="en-US" sz="3600" dirty="0"/>
              <a:t>The Brain Constructs and Simulates</a:t>
            </a:r>
          </a:p>
        </p:txBody>
      </p:sp>
      <p:pic>
        <p:nvPicPr>
          <p:cNvPr id="8" name="Content Placeholder 7">
            <a:extLst>
              <a:ext uri="{FF2B5EF4-FFF2-40B4-BE49-F238E27FC236}">
                <a16:creationId xmlns:a16="http://schemas.microsoft.com/office/drawing/2014/main" id="{2D541ED8-693E-2D40-869E-E5E39A1AD167}"/>
              </a:ext>
            </a:extLst>
          </p:cNvPr>
          <p:cNvPicPr>
            <a:picLocks noGrp="1" noChangeAspect="1"/>
          </p:cNvPicPr>
          <p:nvPr>
            <p:ph idx="1"/>
          </p:nvPr>
        </p:nvPicPr>
        <p:blipFill>
          <a:blip r:embed="rId2"/>
          <a:stretch>
            <a:fillRect/>
          </a:stretch>
        </p:blipFill>
        <p:spPr>
          <a:xfrm>
            <a:off x="2539206" y="2251869"/>
            <a:ext cx="4064000" cy="3022600"/>
          </a:xfrm>
        </p:spPr>
      </p:pic>
      <p:sp>
        <p:nvSpPr>
          <p:cNvPr id="4" name="Date Placeholder 3">
            <a:extLst>
              <a:ext uri="{FF2B5EF4-FFF2-40B4-BE49-F238E27FC236}">
                <a16:creationId xmlns:a16="http://schemas.microsoft.com/office/drawing/2014/main" id="{BAEB02E2-DDCE-5E42-ADBB-BF457BB9DB1A}"/>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8B59D238-76AA-664B-A3D6-8675DD4C92F4}"/>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1700B41D-7388-8B4D-A211-7048534B005D}"/>
              </a:ext>
            </a:extLst>
          </p:cNvPr>
          <p:cNvSpPr>
            <a:spLocks noGrp="1"/>
          </p:cNvSpPr>
          <p:nvPr>
            <p:ph type="sldNum" sz="quarter" idx="12"/>
          </p:nvPr>
        </p:nvSpPr>
        <p:spPr/>
        <p:txBody>
          <a:bodyPr/>
          <a:lstStyle/>
          <a:p>
            <a:fld id="{98447F99-57B9-BA4F-B0DC-979FF396C17D}" type="slidenum">
              <a:rPr lang="en-US" smtClean="0"/>
              <a:t>18</a:t>
            </a:fld>
            <a:endParaRPr lang="en-US"/>
          </a:p>
        </p:txBody>
      </p:sp>
    </p:spTree>
    <p:extLst>
      <p:ext uri="{BB962C8B-B14F-4D97-AF65-F5344CB8AC3E}">
        <p14:creationId xmlns:p14="http://schemas.microsoft.com/office/powerpoint/2010/main" val="166590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AE29-B2A0-F645-94B8-22A333AA7EC1}"/>
              </a:ext>
            </a:extLst>
          </p:cNvPr>
          <p:cNvSpPr>
            <a:spLocks noGrp="1"/>
          </p:cNvSpPr>
          <p:nvPr>
            <p:ph type="title"/>
          </p:nvPr>
        </p:nvSpPr>
        <p:spPr/>
        <p:txBody>
          <a:bodyPr/>
          <a:lstStyle/>
          <a:p>
            <a:r>
              <a:rPr lang="en-US" sz="3600" dirty="0"/>
              <a:t>The Brain Constructs and Simulates</a:t>
            </a:r>
          </a:p>
        </p:txBody>
      </p:sp>
      <p:pic>
        <p:nvPicPr>
          <p:cNvPr id="8" name="Content Placeholder 7">
            <a:extLst>
              <a:ext uri="{FF2B5EF4-FFF2-40B4-BE49-F238E27FC236}">
                <a16:creationId xmlns:a16="http://schemas.microsoft.com/office/drawing/2014/main" id="{CAA05D5B-1FA4-6F4D-8EDF-CE4AAB6C24BF}"/>
              </a:ext>
            </a:extLst>
          </p:cNvPr>
          <p:cNvPicPr>
            <a:picLocks noGrp="1" noChangeAspect="1"/>
          </p:cNvPicPr>
          <p:nvPr>
            <p:ph idx="1"/>
          </p:nvPr>
        </p:nvPicPr>
        <p:blipFill>
          <a:blip r:embed="rId2"/>
          <a:stretch>
            <a:fillRect/>
          </a:stretch>
        </p:blipFill>
        <p:spPr>
          <a:xfrm>
            <a:off x="914400" y="2345802"/>
            <a:ext cx="7313613" cy="2834733"/>
          </a:xfrm>
        </p:spPr>
      </p:pic>
      <p:sp>
        <p:nvSpPr>
          <p:cNvPr id="4" name="Date Placeholder 3">
            <a:extLst>
              <a:ext uri="{FF2B5EF4-FFF2-40B4-BE49-F238E27FC236}">
                <a16:creationId xmlns:a16="http://schemas.microsoft.com/office/drawing/2014/main" id="{D290F38D-AC51-6F47-ABC1-5F77596F53E9}"/>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ADC0CF68-014E-484B-8C95-9D498E4319ED}"/>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59541396-9AD9-7F41-ABFC-D1007A80AC55}"/>
              </a:ext>
            </a:extLst>
          </p:cNvPr>
          <p:cNvSpPr>
            <a:spLocks noGrp="1"/>
          </p:cNvSpPr>
          <p:nvPr>
            <p:ph type="sldNum" sz="quarter" idx="12"/>
          </p:nvPr>
        </p:nvSpPr>
        <p:spPr/>
        <p:txBody>
          <a:bodyPr/>
          <a:lstStyle/>
          <a:p>
            <a:fld id="{98447F99-57B9-BA4F-B0DC-979FF396C17D}" type="slidenum">
              <a:rPr lang="en-US" smtClean="0"/>
              <a:t>19</a:t>
            </a:fld>
            <a:endParaRPr lang="en-US"/>
          </a:p>
        </p:txBody>
      </p:sp>
    </p:spTree>
    <p:extLst>
      <p:ext uri="{BB962C8B-B14F-4D97-AF65-F5344CB8AC3E}">
        <p14:creationId xmlns:p14="http://schemas.microsoft.com/office/powerpoint/2010/main" val="426642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9FE1-B7ED-AE4B-8063-7082B956DB6C}"/>
              </a:ext>
            </a:extLst>
          </p:cNvPr>
          <p:cNvSpPr>
            <a:spLocks noGrp="1"/>
          </p:cNvSpPr>
          <p:nvPr>
            <p:ph type="title"/>
          </p:nvPr>
        </p:nvSpPr>
        <p:spPr/>
        <p:txBody>
          <a:bodyPr/>
          <a:lstStyle/>
          <a:p>
            <a:r>
              <a:rPr lang="en-US" dirty="0"/>
              <a:t>Thoughts from Last Week</a:t>
            </a:r>
          </a:p>
        </p:txBody>
      </p:sp>
      <p:sp>
        <p:nvSpPr>
          <p:cNvPr id="3" name="Content Placeholder 2">
            <a:extLst>
              <a:ext uri="{FF2B5EF4-FFF2-40B4-BE49-F238E27FC236}">
                <a16:creationId xmlns:a16="http://schemas.microsoft.com/office/drawing/2014/main" id="{68EAF374-A443-5148-83EB-0838B450E6F8}"/>
              </a:ext>
            </a:extLst>
          </p:cNvPr>
          <p:cNvSpPr>
            <a:spLocks noGrp="1"/>
          </p:cNvSpPr>
          <p:nvPr>
            <p:ph idx="1"/>
          </p:nvPr>
        </p:nvSpPr>
        <p:spPr/>
        <p:txBody>
          <a:bodyPr>
            <a:normAutofit/>
          </a:bodyPr>
          <a:lstStyle/>
          <a:p>
            <a:pPr marL="0" indent="0" algn="ctr">
              <a:buNone/>
            </a:pPr>
            <a:r>
              <a:rPr lang="en-US" dirty="0"/>
              <a:t>While Living Life from Inside Your Hula-Hoop this Past Week, did any Thought, Truth or Principle Stick in your Brain from Any Class We Have Had Together?</a:t>
            </a:r>
          </a:p>
          <a:p>
            <a:pPr marL="0" indent="0" algn="ctr">
              <a:buNone/>
            </a:pPr>
            <a:r>
              <a:rPr lang="en-US" dirty="0"/>
              <a:t>Did Anything Cause You to See Your Life and Your Relationships Differently? Did Anything “Make a Difference for You in Your Life?”</a:t>
            </a:r>
          </a:p>
          <a:p>
            <a:pPr marL="0" indent="0" algn="ctr">
              <a:buNone/>
            </a:pPr>
            <a:r>
              <a:rPr lang="en-US" dirty="0"/>
              <a:t>Did the Concept of the ”Emotional Fusion” Make Sense to You?  Did You Get the Idea of What Kinds of Interactions “Glues” People Together?</a:t>
            </a:r>
          </a:p>
          <a:p>
            <a:pPr marL="0" indent="0" algn="ctr">
              <a:buNone/>
            </a:pPr>
            <a:endParaRPr lang="en-US" dirty="0"/>
          </a:p>
        </p:txBody>
      </p:sp>
      <p:sp>
        <p:nvSpPr>
          <p:cNvPr id="4" name="Date Placeholder 3">
            <a:extLst>
              <a:ext uri="{FF2B5EF4-FFF2-40B4-BE49-F238E27FC236}">
                <a16:creationId xmlns:a16="http://schemas.microsoft.com/office/drawing/2014/main" id="{4AA6D678-4DA2-194D-8C4B-1BFC6C056EDD}"/>
              </a:ext>
            </a:extLst>
          </p:cNvPr>
          <p:cNvSpPr>
            <a:spLocks noGrp="1"/>
          </p:cNvSpPr>
          <p:nvPr>
            <p:ph type="dt" sz="half" idx="10"/>
          </p:nvPr>
        </p:nvSpPr>
        <p:spPr/>
        <p:txBody>
          <a:bodyPr/>
          <a:lstStyle/>
          <a:p>
            <a:r>
              <a:rPr lang="en-US"/>
              <a:t>2/12/20</a:t>
            </a:r>
            <a:endParaRPr lang="en-US" dirty="0"/>
          </a:p>
        </p:txBody>
      </p:sp>
      <p:sp>
        <p:nvSpPr>
          <p:cNvPr id="5" name="Footer Placeholder 4">
            <a:extLst>
              <a:ext uri="{FF2B5EF4-FFF2-40B4-BE49-F238E27FC236}">
                <a16:creationId xmlns:a16="http://schemas.microsoft.com/office/drawing/2014/main" id="{6E84E5EA-A845-9645-9DC8-6678D9BEEE55}"/>
              </a:ext>
            </a:extLst>
          </p:cNvPr>
          <p:cNvSpPr>
            <a:spLocks noGrp="1"/>
          </p:cNvSpPr>
          <p:nvPr>
            <p:ph type="ftr" sz="quarter" idx="11"/>
          </p:nvPr>
        </p:nvSpPr>
        <p:spPr/>
        <p:txBody>
          <a:bodyPr/>
          <a:lstStyle/>
          <a:p>
            <a:r>
              <a:rPr lang="en-US"/>
              <a:t>Copyrighted Unpublished Work. 2020, Billy Grammer, LPC/LMFT/CST</a:t>
            </a:r>
            <a:endParaRPr lang="en-US" dirty="0"/>
          </a:p>
        </p:txBody>
      </p:sp>
      <p:sp>
        <p:nvSpPr>
          <p:cNvPr id="6" name="Slide Number Placeholder 5">
            <a:extLst>
              <a:ext uri="{FF2B5EF4-FFF2-40B4-BE49-F238E27FC236}">
                <a16:creationId xmlns:a16="http://schemas.microsoft.com/office/drawing/2014/main" id="{77DEFFDD-16DC-8942-8123-4CBAD60855FD}"/>
              </a:ext>
            </a:extLst>
          </p:cNvPr>
          <p:cNvSpPr>
            <a:spLocks noGrp="1"/>
          </p:cNvSpPr>
          <p:nvPr>
            <p:ph type="sldNum" sz="quarter" idx="12"/>
          </p:nvPr>
        </p:nvSpPr>
        <p:spPr/>
        <p:txBody>
          <a:bodyPr/>
          <a:lstStyle/>
          <a:p>
            <a:fld id="{A54BD2B5-642B-514A-B72A-EEA61051442B}" type="slidenum">
              <a:rPr lang="en-US" smtClean="0"/>
              <a:t>2</a:t>
            </a:fld>
            <a:endParaRPr lang="en-US" dirty="0"/>
          </a:p>
        </p:txBody>
      </p:sp>
    </p:spTree>
    <p:extLst>
      <p:ext uri="{BB962C8B-B14F-4D97-AF65-F5344CB8AC3E}">
        <p14:creationId xmlns:p14="http://schemas.microsoft.com/office/powerpoint/2010/main" val="173907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E3644-A5B1-964B-9837-C063D28B71CE}"/>
              </a:ext>
            </a:extLst>
          </p:cNvPr>
          <p:cNvSpPr>
            <a:spLocks noGrp="1"/>
          </p:cNvSpPr>
          <p:nvPr>
            <p:ph type="title"/>
          </p:nvPr>
        </p:nvSpPr>
        <p:spPr/>
        <p:txBody>
          <a:bodyPr/>
          <a:lstStyle/>
          <a:p>
            <a:r>
              <a:rPr lang="en-US" sz="3600" dirty="0"/>
              <a:t>The Brain Constructs and Simulates</a:t>
            </a:r>
          </a:p>
        </p:txBody>
      </p:sp>
      <p:pic>
        <p:nvPicPr>
          <p:cNvPr id="8" name="Content Placeholder 7">
            <a:extLst>
              <a:ext uri="{FF2B5EF4-FFF2-40B4-BE49-F238E27FC236}">
                <a16:creationId xmlns:a16="http://schemas.microsoft.com/office/drawing/2014/main" id="{27563452-E3D6-7D44-85F5-0FD11058C7CD}"/>
              </a:ext>
            </a:extLst>
          </p:cNvPr>
          <p:cNvPicPr>
            <a:picLocks noGrp="1" noChangeAspect="1"/>
          </p:cNvPicPr>
          <p:nvPr>
            <p:ph idx="1"/>
          </p:nvPr>
        </p:nvPicPr>
        <p:blipFill>
          <a:blip r:embed="rId2"/>
          <a:stretch>
            <a:fillRect/>
          </a:stretch>
        </p:blipFill>
        <p:spPr>
          <a:xfrm>
            <a:off x="3493815" y="1735138"/>
            <a:ext cx="2154782" cy="4056062"/>
          </a:xfrm>
        </p:spPr>
      </p:pic>
      <p:sp>
        <p:nvSpPr>
          <p:cNvPr id="4" name="Date Placeholder 3">
            <a:extLst>
              <a:ext uri="{FF2B5EF4-FFF2-40B4-BE49-F238E27FC236}">
                <a16:creationId xmlns:a16="http://schemas.microsoft.com/office/drawing/2014/main" id="{0D915FD1-69F7-2E4A-A48B-D45CABD5F39A}"/>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DDE2BB71-1952-7645-8B28-293852349178}"/>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3A7DB2D5-F52B-E443-B81A-3700A2931AFE}"/>
              </a:ext>
            </a:extLst>
          </p:cNvPr>
          <p:cNvSpPr>
            <a:spLocks noGrp="1"/>
          </p:cNvSpPr>
          <p:nvPr>
            <p:ph type="sldNum" sz="quarter" idx="12"/>
          </p:nvPr>
        </p:nvSpPr>
        <p:spPr/>
        <p:txBody>
          <a:bodyPr/>
          <a:lstStyle/>
          <a:p>
            <a:fld id="{98447F99-57B9-BA4F-B0DC-979FF396C17D}" type="slidenum">
              <a:rPr lang="en-US" smtClean="0"/>
              <a:t>20</a:t>
            </a:fld>
            <a:endParaRPr lang="en-US"/>
          </a:p>
        </p:txBody>
      </p:sp>
    </p:spTree>
    <p:extLst>
      <p:ext uri="{BB962C8B-B14F-4D97-AF65-F5344CB8AC3E}">
        <p14:creationId xmlns:p14="http://schemas.microsoft.com/office/powerpoint/2010/main" val="556413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25F-D6E3-A94A-9870-ABD4130576A1}"/>
              </a:ext>
            </a:extLst>
          </p:cNvPr>
          <p:cNvSpPr>
            <a:spLocks noGrp="1"/>
          </p:cNvSpPr>
          <p:nvPr>
            <p:ph type="title"/>
          </p:nvPr>
        </p:nvSpPr>
        <p:spPr/>
        <p:txBody>
          <a:bodyPr/>
          <a:lstStyle/>
          <a:p>
            <a:r>
              <a:rPr lang="en-US" sz="3600" dirty="0"/>
              <a:t>The Brain Constructs and Simulates</a:t>
            </a:r>
          </a:p>
        </p:txBody>
      </p:sp>
      <p:pic>
        <p:nvPicPr>
          <p:cNvPr id="8" name="Content Placeholder 7">
            <a:extLst>
              <a:ext uri="{FF2B5EF4-FFF2-40B4-BE49-F238E27FC236}">
                <a16:creationId xmlns:a16="http://schemas.microsoft.com/office/drawing/2014/main" id="{B02F5E3D-AA06-CD45-86DB-CFF2BC575FD7}"/>
              </a:ext>
            </a:extLst>
          </p:cNvPr>
          <p:cNvPicPr>
            <a:picLocks noGrp="1" noChangeAspect="1"/>
          </p:cNvPicPr>
          <p:nvPr>
            <p:ph idx="1"/>
          </p:nvPr>
        </p:nvPicPr>
        <p:blipFill>
          <a:blip r:embed="rId2"/>
          <a:stretch>
            <a:fillRect/>
          </a:stretch>
        </p:blipFill>
        <p:spPr>
          <a:xfrm>
            <a:off x="2745979" y="1735138"/>
            <a:ext cx="3650455" cy="4056062"/>
          </a:xfrm>
        </p:spPr>
      </p:pic>
      <p:sp>
        <p:nvSpPr>
          <p:cNvPr id="4" name="Date Placeholder 3">
            <a:extLst>
              <a:ext uri="{FF2B5EF4-FFF2-40B4-BE49-F238E27FC236}">
                <a16:creationId xmlns:a16="http://schemas.microsoft.com/office/drawing/2014/main" id="{ED1A492C-C116-C443-8E67-6E5F36D14F01}"/>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AAE9203C-E2C2-2C46-AADF-84681F48E20E}"/>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E3BE06CD-8B58-B542-BBCE-91D530E0D618}"/>
              </a:ext>
            </a:extLst>
          </p:cNvPr>
          <p:cNvSpPr>
            <a:spLocks noGrp="1"/>
          </p:cNvSpPr>
          <p:nvPr>
            <p:ph type="sldNum" sz="quarter" idx="12"/>
          </p:nvPr>
        </p:nvSpPr>
        <p:spPr/>
        <p:txBody>
          <a:bodyPr/>
          <a:lstStyle/>
          <a:p>
            <a:fld id="{98447F99-57B9-BA4F-B0DC-979FF396C17D}" type="slidenum">
              <a:rPr lang="en-US" smtClean="0"/>
              <a:t>21</a:t>
            </a:fld>
            <a:endParaRPr lang="en-US"/>
          </a:p>
        </p:txBody>
      </p:sp>
    </p:spTree>
    <p:extLst>
      <p:ext uri="{BB962C8B-B14F-4D97-AF65-F5344CB8AC3E}">
        <p14:creationId xmlns:p14="http://schemas.microsoft.com/office/powerpoint/2010/main" val="3360116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BD6B-316D-314F-B45E-A390693B8F66}"/>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FC7D1F43-43DE-A64E-B04E-9F647903EF0B}"/>
              </a:ext>
            </a:extLst>
          </p:cNvPr>
          <p:cNvSpPr>
            <a:spLocks noGrp="1"/>
          </p:cNvSpPr>
          <p:nvPr>
            <p:ph idx="1"/>
          </p:nvPr>
        </p:nvSpPr>
        <p:spPr/>
        <p:txBody>
          <a:bodyPr>
            <a:normAutofit lnSpcReduction="10000"/>
          </a:bodyPr>
          <a:lstStyle/>
          <a:p>
            <a:pPr marL="457200" indent="-457200">
              <a:buFont typeface="+mj-lt"/>
              <a:buAutoNum type="arabicPeriod"/>
            </a:pPr>
            <a:r>
              <a:rPr lang="en-US" dirty="0"/>
              <a:t>An Emotion (a Feeling) is our Brain’s best, speedy Construction/Interpretation/Creation of our Body Sensations  and Behaviors, in relation to what is happening around us.  Our Brain draws from previously learned Emotional Categories to Interpret the Present.</a:t>
            </a:r>
          </a:p>
          <a:p>
            <a:pPr marL="457200" indent="-457200">
              <a:buFont typeface="+mj-lt"/>
              <a:buAutoNum type="arabicPeriod"/>
            </a:pPr>
            <a:r>
              <a:rPr lang="en-US" dirty="0"/>
              <a:t>Our Brain Interprets in relationship to Perceived Context.  Our Body Sensations and Behaviors in one Context produce an Emotion relative to that Perceived Context.  The same body sensations in another Context, can produce completely different Emotions!</a:t>
            </a:r>
          </a:p>
        </p:txBody>
      </p:sp>
      <p:sp>
        <p:nvSpPr>
          <p:cNvPr id="4" name="Date Placeholder 3">
            <a:extLst>
              <a:ext uri="{FF2B5EF4-FFF2-40B4-BE49-F238E27FC236}">
                <a16:creationId xmlns:a16="http://schemas.microsoft.com/office/drawing/2014/main" id="{2DD66834-199D-5243-9A8F-507906C2C7A4}"/>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9F425309-1DD7-574A-9F6A-F8F8C7E701E3}"/>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E89FA155-B6DD-104E-926B-11549E9CDE8B}"/>
              </a:ext>
            </a:extLst>
          </p:cNvPr>
          <p:cNvSpPr>
            <a:spLocks noGrp="1"/>
          </p:cNvSpPr>
          <p:nvPr>
            <p:ph type="sldNum" sz="quarter" idx="12"/>
          </p:nvPr>
        </p:nvSpPr>
        <p:spPr/>
        <p:txBody>
          <a:bodyPr/>
          <a:lstStyle/>
          <a:p>
            <a:fld id="{98447F99-57B9-BA4F-B0DC-979FF396C17D}" type="slidenum">
              <a:rPr lang="en-US" smtClean="0"/>
              <a:t>22</a:t>
            </a:fld>
            <a:endParaRPr lang="en-US"/>
          </a:p>
        </p:txBody>
      </p:sp>
    </p:spTree>
    <p:extLst>
      <p:ext uri="{BB962C8B-B14F-4D97-AF65-F5344CB8AC3E}">
        <p14:creationId xmlns:p14="http://schemas.microsoft.com/office/powerpoint/2010/main" val="340309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53CED-DF13-9347-803D-E00D30C2D6B5}"/>
              </a:ext>
            </a:extLst>
          </p:cNvPr>
          <p:cNvSpPr>
            <a:spLocks noGrp="1"/>
          </p:cNvSpPr>
          <p:nvPr>
            <p:ph type="title"/>
          </p:nvPr>
        </p:nvSpPr>
        <p:spPr/>
        <p:txBody>
          <a:bodyPr/>
          <a:lstStyle/>
          <a:p>
            <a:r>
              <a:rPr lang="en-US" sz="3600" dirty="0"/>
              <a:t>The Brain Constructs and Simulates</a:t>
            </a:r>
          </a:p>
        </p:txBody>
      </p:sp>
      <p:sp>
        <p:nvSpPr>
          <p:cNvPr id="3" name="Content Placeholder 2">
            <a:extLst>
              <a:ext uri="{FF2B5EF4-FFF2-40B4-BE49-F238E27FC236}">
                <a16:creationId xmlns:a16="http://schemas.microsoft.com/office/drawing/2014/main" id="{2E90BB17-4B99-F941-BA31-8B6BB9EB74AE}"/>
              </a:ext>
            </a:extLst>
          </p:cNvPr>
          <p:cNvSpPr>
            <a:spLocks noGrp="1"/>
          </p:cNvSpPr>
          <p:nvPr>
            <p:ph idx="1"/>
          </p:nvPr>
        </p:nvSpPr>
        <p:spPr/>
        <p:txBody>
          <a:bodyPr/>
          <a:lstStyle/>
          <a:p>
            <a:pPr marL="457200" indent="-457200">
              <a:buFont typeface="+mj-lt"/>
              <a:buAutoNum type="arabicPeriod" startAt="3"/>
            </a:pPr>
            <a:r>
              <a:rPr lang="en-US" dirty="0"/>
              <a:t>Emotions are not “Triggered.”  They are “Active Constructions,” drawn from a Data Bank, of which We are Active Participants in that Construction!  Our Brains are “Predicting” and “Forecasting,” Interpreting the Event Contextually and then Choosing a Concept.</a:t>
            </a:r>
          </a:p>
          <a:p>
            <a:pPr marL="457200" indent="-457200">
              <a:buFont typeface="+mj-lt"/>
              <a:buAutoNum type="arabicPeriod" startAt="3"/>
            </a:pPr>
            <a:r>
              <a:rPr lang="en-US" dirty="0"/>
              <a:t>The more we Link a Sensation in our Body and Behavior with an Emotional Concept, the Stronger the Neuropathway and the Quicker the Brain will Link to that Emotional Concept (Attractor)!  The More You Feel it, the More You Will Feel it.</a:t>
            </a:r>
          </a:p>
        </p:txBody>
      </p:sp>
      <p:sp>
        <p:nvSpPr>
          <p:cNvPr id="4" name="Date Placeholder 3">
            <a:extLst>
              <a:ext uri="{FF2B5EF4-FFF2-40B4-BE49-F238E27FC236}">
                <a16:creationId xmlns:a16="http://schemas.microsoft.com/office/drawing/2014/main" id="{9448F231-4083-B14A-9491-62BEC16990A2}"/>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7ADD2C97-EB50-1748-B755-CF2C8B5B08AD}"/>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520CCA9B-E677-8D49-9003-38E389CD44CC}"/>
              </a:ext>
            </a:extLst>
          </p:cNvPr>
          <p:cNvSpPr>
            <a:spLocks noGrp="1"/>
          </p:cNvSpPr>
          <p:nvPr>
            <p:ph type="sldNum" sz="quarter" idx="12"/>
          </p:nvPr>
        </p:nvSpPr>
        <p:spPr/>
        <p:txBody>
          <a:bodyPr/>
          <a:lstStyle/>
          <a:p>
            <a:fld id="{98447F99-57B9-BA4F-B0DC-979FF396C17D}" type="slidenum">
              <a:rPr lang="en-US" smtClean="0"/>
              <a:t>23</a:t>
            </a:fld>
            <a:endParaRPr lang="en-US"/>
          </a:p>
        </p:txBody>
      </p:sp>
    </p:spTree>
    <p:extLst>
      <p:ext uri="{BB962C8B-B14F-4D97-AF65-F5344CB8AC3E}">
        <p14:creationId xmlns:p14="http://schemas.microsoft.com/office/powerpoint/2010/main" val="3221332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versus “Construct”</a:t>
            </a:r>
          </a:p>
        </p:txBody>
      </p:sp>
      <p:sp>
        <p:nvSpPr>
          <p:cNvPr id="3" name="Content Placeholder 2"/>
          <p:cNvSpPr>
            <a:spLocks noGrp="1"/>
          </p:cNvSpPr>
          <p:nvPr>
            <p:ph idx="1"/>
          </p:nvPr>
        </p:nvSpPr>
        <p:spPr/>
        <p:txBody>
          <a:bodyPr>
            <a:normAutofit/>
          </a:bodyPr>
          <a:lstStyle/>
          <a:p>
            <a:pPr marL="0" indent="0" algn="ctr">
              <a:buNone/>
            </a:pPr>
            <a:r>
              <a:rPr lang="en-US" dirty="0"/>
              <a:t>Events Do Not “Cause” or “Create” What’s Inside Each of Us.</a:t>
            </a:r>
          </a:p>
          <a:p>
            <a:pPr marL="0" indent="0" algn="ctr">
              <a:buNone/>
            </a:pPr>
            <a:r>
              <a:rPr lang="en-US" dirty="0"/>
              <a:t>Events Stimulate, Evoke, and Reveal What is Already Inside Each of  Us.  Every Person’s Brain Creates Meaning.  Every Person’s Brain “Fills the Gap” and Creates Meaning by Pinging back and Selecting its most Similar Concept.</a:t>
            </a:r>
          </a:p>
          <a:p>
            <a:pPr marL="0" indent="0" algn="ctr">
              <a:buNone/>
            </a:pPr>
            <a:r>
              <a:rPr lang="en-US" dirty="0"/>
              <a:t>We Can Learn a Great Deal About Ourselves (less about Reality) by Whatever Emotions We May Experience.</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24</a:t>
            </a:fld>
            <a:endParaRPr lang="en-US"/>
          </a:p>
        </p:txBody>
      </p:sp>
    </p:spTree>
    <p:extLst>
      <p:ext uri="{BB962C8B-B14F-4D97-AF65-F5344CB8AC3E}">
        <p14:creationId xmlns:p14="http://schemas.microsoft.com/office/powerpoint/2010/main" val="88897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You Feel What Your Brain Interprets </a:t>
            </a:r>
          </a:p>
        </p:txBody>
      </p:sp>
      <p:sp>
        <p:nvSpPr>
          <p:cNvPr id="3" name="Content Placeholder 2"/>
          <p:cNvSpPr>
            <a:spLocks noGrp="1"/>
          </p:cNvSpPr>
          <p:nvPr>
            <p:ph idx="1"/>
          </p:nvPr>
        </p:nvSpPr>
        <p:spPr/>
        <p:txBody>
          <a:bodyPr/>
          <a:lstStyle/>
          <a:p>
            <a:pPr marL="0" indent="0" algn="ctr">
              <a:buNone/>
            </a:pPr>
            <a:r>
              <a:rPr lang="en-US" dirty="0"/>
              <a:t>A person’s cognitive interpretation of the physiological changes in their body and behaviors determines what they feel and what they experience.</a:t>
            </a:r>
          </a:p>
          <a:p>
            <a:pPr marL="0" indent="0" algn="ctr">
              <a:buNone/>
            </a:pPr>
            <a:r>
              <a:rPr lang="en-US" dirty="0"/>
              <a:t>Feelings are the result of the brain’s appraisal of an emotional neurological (your body) state.  This appraisal is influenced by one’s situational context, cognition (categories of past learned experiences your brain draws from) and behaviors.</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25</a:t>
            </a:fld>
            <a:endParaRPr lang="en-US"/>
          </a:p>
        </p:txBody>
      </p:sp>
    </p:spTree>
    <p:extLst>
      <p:ext uri="{BB962C8B-B14F-4D97-AF65-F5344CB8AC3E}">
        <p14:creationId xmlns:p14="http://schemas.microsoft.com/office/powerpoint/2010/main" val="1678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Emotions</a:t>
            </a:r>
          </a:p>
        </p:txBody>
      </p:sp>
      <p:sp>
        <p:nvSpPr>
          <p:cNvPr id="3" name="Text Placeholder 2"/>
          <p:cNvSpPr>
            <a:spLocks noGrp="1"/>
          </p:cNvSpPr>
          <p:nvPr>
            <p:ph type="body" idx="1"/>
          </p:nvPr>
        </p:nvSpPr>
        <p:spPr/>
        <p:txBody>
          <a:bodyPr/>
          <a:lstStyle/>
          <a:p>
            <a:r>
              <a:rPr lang="en-US" dirty="0"/>
              <a:t>What to Do and What Not to Do</a:t>
            </a:r>
          </a:p>
        </p:txBody>
      </p:sp>
      <p:sp>
        <p:nvSpPr>
          <p:cNvPr id="4" name="Date Placeholder 3"/>
          <p:cNvSpPr>
            <a:spLocks noGrp="1"/>
          </p:cNvSpPr>
          <p:nvPr>
            <p:ph type="dt" sz="half" idx="10"/>
          </p:nvPr>
        </p:nvSpPr>
        <p:spPr/>
        <p:txBody>
          <a:bodyPr/>
          <a:lstStyle/>
          <a:p>
            <a:r>
              <a:rPr lang="en-US"/>
              <a:t>2/12/20</a:t>
            </a:r>
          </a:p>
        </p:txBody>
      </p:sp>
      <p:sp>
        <p:nvSpPr>
          <p:cNvPr id="6" name="Slide Number Placeholder 5"/>
          <p:cNvSpPr>
            <a:spLocks noGrp="1"/>
          </p:cNvSpPr>
          <p:nvPr>
            <p:ph type="sldNum" sz="quarter" idx="12"/>
          </p:nvPr>
        </p:nvSpPr>
        <p:spPr/>
        <p:txBody>
          <a:bodyPr/>
          <a:lstStyle/>
          <a:p>
            <a:fld id="{2F1B11AC-3BDB-A348-8B96-258391EFD275}" type="slidenum">
              <a:rPr lang="en-US" smtClean="0"/>
              <a:t>26</a:t>
            </a:fld>
            <a:endParaRPr lang="en-US"/>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Tree>
    <p:extLst>
      <p:ext uri="{BB962C8B-B14F-4D97-AF65-F5344CB8AC3E}">
        <p14:creationId xmlns:p14="http://schemas.microsoft.com/office/powerpoint/2010/main" val="219561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132B-60CA-6445-83B9-0E782A3DD6D8}"/>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E1A38668-F684-DC46-B307-F716247D3641}"/>
              </a:ext>
            </a:extLst>
          </p:cNvPr>
          <p:cNvSpPr>
            <a:spLocks noGrp="1"/>
          </p:cNvSpPr>
          <p:nvPr>
            <p:ph idx="1"/>
          </p:nvPr>
        </p:nvSpPr>
        <p:spPr/>
        <p:txBody>
          <a:bodyPr/>
          <a:lstStyle/>
          <a:p>
            <a:pPr marL="457200" indent="-457200">
              <a:buFont typeface="+mj-lt"/>
              <a:buAutoNum type="arabicPeriod"/>
            </a:pPr>
            <a:r>
              <a:rPr lang="en-US" dirty="0"/>
              <a:t>When We Experience an Emotion, Our Automatic Assumption is that Something External is the “Cause” of the Emotion.</a:t>
            </a:r>
          </a:p>
          <a:p>
            <a:pPr marL="0" indent="0" algn="ctr">
              <a:buNone/>
            </a:pPr>
            <a:r>
              <a:rPr lang="en-US" dirty="0"/>
              <a:t>“What YOU Did (or Didn’t Do) or Said (or Didn’t Say) Caused Me to Feel this Way!”</a:t>
            </a:r>
          </a:p>
          <a:p>
            <a:pPr marL="457200" indent="-457200">
              <a:buFont typeface="+mj-lt"/>
              <a:buAutoNum type="arabicPeriod" startAt="2"/>
            </a:pPr>
            <a:r>
              <a:rPr lang="en-US" dirty="0"/>
              <a:t>Naturally, When Viewed this Way, “Fault and Blame” are Assigned to the External Stimulus.</a:t>
            </a:r>
          </a:p>
          <a:p>
            <a:pPr marL="0" indent="0" algn="ctr">
              <a:buNone/>
            </a:pPr>
            <a:r>
              <a:rPr lang="en-US" dirty="0"/>
              <a:t>“It’s Your Fault I Feel this Way!  You are to Blame!”</a:t>
            </a:r>
          </a:p>
        </p:txBody>
      </p:sp>
      <p:sp>
        <p:nvSpPr>
          <p:cNvPr id="4" name="Date Placeholder 3">
            <a:extLst>
              <a:ext uri="{FF2B5EF4-FFF2-40B4-BE49-F238E27FC236}">
                <a16:creationId xmlns:a16="http://schemas.microsoft.com/office/drawing/2014/main" id="{BA58F57A-85DB-6040-81B6-6DB05DA68B14}"/>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F54E8D8A-1E6F-DA48-82E5-8F1592055EFC}"/>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29704F4E-D330-354B-BB93-FDC6D138B83D}"/>
              </a:ext>
            </a:extLst>
          </p:cNvPr>
          <p:cNvSpPr>
            <a:spLocks noGrp="1"/>
          </p:cNvSpPr>
          <p:nvPr>
            <p:ph type="sldNum" sz="quarter" idx="12"/>
          </p:nvPr>
        </p:nvSpPr>
        <p:spPr/>
        <p:txBody>
          <a:bodyPr/>
          <a:lstStyle/>
          <a:p>
            <a:fld id="{98447F99-57B9-BA4F-B0DC-979FF396C17D}" type="slidenum">
              <a:rPr lang="en-US" smtClean="0"/>
              <a:t>27</a:t>
            </a:fld>
            <a:endParaRPr lang="en-US"/>
          </a:p>
        </p:txBody>
      </p:sp>
    </p:spTree>
    <p:extLst>
      <p:ext uri="{BB962C8B-B14F-4D97-AF65-F5344CB8AC3E}">
        <p14:creationId xmlns:p14="http://schemas.microsoft.com/office/powerpoint/2010/main" val="3308528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445B1-7006-C346-9356-6DB855EFDD9C}"/>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A077EA6F-127A-4444-B9E6-6423871EA290}"/>
              </a:ext>
            </a:extLst>
          </p:cNvPr>
          <p:cNvSpPr>
            <a:spLocks noGrp="1"/>
          </p:cNvSpPr>
          <p:nvPr>
            <p:ph idx="1"/>
          </p:nvPr>
        </p:nvSpPr>
        <p:spPr/>
        <p:txBody>
          <a:bodyPr/>
          <a:lstStyle/>
          <a:p>
            <a:pPr>
              <a:buFont typeface="+mj-lt"/>
              <a:buAutoNum type="arabicPeriod" startAt="3"/>
            </a:pPr>
            <a:r>
              <a:rPr lang="en-US" dirty="0"/>
              <a:t>We then Absolve Ourselves of any Personal Responsibility because We are Blaming the Stimulus.</a:t>
            </a:r>
          </a:p>
          <a:p>
            <a:pPr>
              <a:buFont typeface="+mj-lt"/>
              <a:buAutoNum type="arabicPeriod" startAt="3"/>
            </a:pPr>
            <a:r>
              <a:rPr lang="en-US" dirty="0"/>
              <a:t>The Emotion that We are Experiencing then Becomes Our Self-Justifying Motivation for Doing Something, i.e. Our Actions and Behaviors.</a:t>
            </a:r>
          </a:p>
          <a:p>
            <a:pPr marL="0" indent="0" algn="ctr">
              <a:buNone/>
            </a:pPr>
            <a:r>
              <a:rPr lang="en-US" dirty="0"/>
              <a:t>“I have a Right to Act the Way I’m Acting Because You Made Me Feel the Way I Feel!”</a:t>
            </a:r>
          </a:p>
        </p:txBody>
      </p:sp>
      <p:sp>
        <p:nvSpPr>
          <p:cNvPr id="4" name="Date Placeholder 3">
            <a:extLst>
              <a:ext uri="{FF2B5EF4-FFF2-40B4-BE49-F238E27FC236}">
                <a16:creationId xmlns:a16="http://schemas.microsoft.com/office/drawing/2014/main" id="{D26E18C4-4AAF-7441-B0AC-AB25900549F4}"/>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18DDC271-762D-6442-8AA9-D9474676DD21}"/>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42A034A2-624A-4A46-94BB-861E68F8A8F2}"/>
              </a:ext>
            </a:extLst>
          </p:cNvPr>
          <p:cNvSpPr>
            <a:spLocks noGrp="1"/>
          </p:cNvSpPr>
          <p:nvPr>
            <p:ph type="sldNum" sz="quarter" idx="12"/>
          </p:nvPr>
        </p:nvSpPr>
        <p:spPr/>
        <p:txBody>
          <a:bodyPr/>
          <a:lstStyle/>
          <a:p>
            <a:fld id="{98447F99-57B9-BA4F-B0DC-979FF396C17D}" type="slidenum">
              <a:rPr lang="en-US" smtClean="0"/>
              <a:t>28</a:t>
            </a:fld>
            <a:endParaRPr lang="en-US"/>
          </a:p>
        </p:txBody>
      </p:sp>
    </p:spTree>
    <p:extLst>
      <p:ext uri="{BB962C8B-B14F-4D97-AF65-F5344CB8AC3E}">
        <p14:creationId xmlns:p14="http://schemas.microsoft.com/office/powerpoint/2010/main" val="1919809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089D2-381A-584C-B1AC-86387D6C2F8D}"/>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51D47A25-219F-DD40-A4C5-D5DFD33D8CB9}"/>
              </a:ext>
            </a:extLst>
          </p:cNvPr>
          <p:cNvSpPr>
            <a:spLocks noGrp="1"/>
          </p:cNvSpPr>
          <p:nvPr>
            <p:ph idx="1"/>
          </p:nvPr>
        </p:nvSpPr>
        <p:spPr/>
        <p:txBody>
          <a:bodyPr/>
          <a:lstStyle/>
          <a:p>
            <a:pPr>
              <a:buFont typeface="+mj-lt"/>
              <a:buAutoNum type="arabicPeriod" startAt="5"/>
            </a:pPr>
            <a:r>
              <a:rPr lang="en-US" dirty="0"/>
              <a:t>We Create a Self-Serving, Self-Justifying Story, Exonerating Ourselves of Any Personal Responsibility.  This Story is not About Facts or Truth, but About a Goal or Purpose We Have and Choose to Construct.</a:t>
            </a:r>
          </a:p>
          <a:p>
            <a:pPr>
              <a:buFont typeface="+mj-lt"/>
              <a:buAutoNum type="arabicPeriod" startAt="5"/>
            </a:pPr>
            <a:r>
              <a:rPr lang="en-US" dirty="0"/>
              <a:t>Thoughts, Emotions and Actions then Reify Each Other, Reinforcing and Solidifying a ”Reality” We Create!</a:t>
            </a:r>
          </a:p>
        </p:txBody>
      </p:sp>
      <p:sp>
        <p:nvSpPr>
          <p:cNvPr id="4" name="Date Placeholder 3">
            <a:extLst>
              <a:ext uri="{FF2B5EF4-FFF2-40B4-BE49-F238E27FC236}">
                <a16:creationId xmlns:a16="http://schemas.microsoft.com/office/drawing/2014/main" id="{B53D029A-9FC9-C64A-B648-17AFD4796558}"/>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366360AF-555E-0E4D-ADCE-E3A4AC3060F4}"/>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CB2346CA-024A-074F-9363-D8A4B2CD2233}"/>
              </a:ext>
            </a:extLst>
          </p:cNvPr>
          <p:cNvSpPr>
            <a:spLocks noGrp="1"/>
          </p:cNvSpPr>
          <p:nvPr>
            <p:ph type="sldNum" sz="quarter" idx="12"/>
          </p:nvPr>
        </p:nvSpPr>
        <p:spPr/>
        <p:txBody>
          <a:bodyPr/>
          <a:lstStyle/>
          <a:p>
            <a:fld id="{98447F99-57B9-BA4F-B0DC-979FF396C17D}" type="slidenum">
              <a:rPr lang="en-US" smtClean="0"/>
              <a:t>29</a:t>
            </a:fld>
            <a:endParaRPr lang="en-US"/>
          </a:p>
        </p:txBody>
      </p:sp>
    </p:spTree>
    <p:extLst>
      <p:ext uri="{BB962C8B-B14F-4D97-AF65-F5344CB8AC3E}">
        <p14:creationId xmlns:p14="http://schemas.microsoft.com/office/powerpoint/2010/main" val="410567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a:t>
            </a:r>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a:t>We gaze, gather, collect and construct a self through the reflections of our selves from others.  This self is a stable, consistent self, that we can trust and depend upon.   True or False</a:t>
            </a:r>
          </a:p>
          <a:p>
            <a:pPr marL="457200" indent="-457200">
              <a:buFont typeface="+mj-lt"/>
              <a:buAutoNum type="arabicPeriod"/>
            </a:pPr>
            <a:r>
              <a:rPr lang="en-US" dirty="0"/>
              <a:t>At some point in our lives, a shift toward maturity must occur.  We shift away from collecting, gathering and borrowing ourselves from others (and our surroundings) to shifting toward defining ourselves according to our higher values, which sometimes involves “going against the flow” of our normal self and others’ expectations.  True or False</a:t>
            </a:r>
          </a:p>
        </p:txBody>
      </p:sp>
      <p:sp>
        <p:nvSpPr>
          <p:cNvPr id="6" name="Date Placeholder 5"/>
          <p:cNvSpPr>
            <a:spLocks noGrp="1"/>
          </p:cNvSpPr>
          <p:nvPr>
            <p:ph type="dt" sz="half" idx="10"/>
          </p:nvPr>
        </p:nvSpPr>
        <p:spPr/>
        <p:txBody>
          <a:bodyPr/>
          <a:lstStyle/>
          <a:p>
            <a:r>
              <a:rPr lang="en-US"/>
              <a:t>2/12/20</a:t>
            </a:r>
          </a:p>
        </p:txBody>
      </p:sp>
      <p:sp>
        <p:nvSpPr>
          <p:cNvPr id="4" name="Footer Placeholder 3"/>
          <p:cNvSpPr>
            <a:spLocks noGrp="1"/>
          </p:cNvSpPr>
          <p:nvPr>
            <p:ph type="ftr" sz="quarter" idx="11"/>
          </p:nvPr>
        </p:nvSpPr>
        <p:spPr/>
        <p:txBody>
          <a:bodyPr/>
          <a:lstStyle/>
          <a:p>
            <a:r>
              <a:rPr lang="en-US"/>
              <a:t>Copyrighted Unpublished Work. 2020, Billy Grammer, LPC/LMFT/CST</a:t>
            </a:r>
          </a:p>
        </p:txBody>
      </p:sp>
      <p:sp>
        <p:nvSpPr>
          <p:cNvPr id="5" name="Slide Number Placeholder 4"/>
          <p:cNvSpPr>
            <a:spLocks noGrp="1"/>
          </p:cNvSpPr>
          <p:nvPr>
            <p:ph type="sldNum" sz="quarter" idx="12"/>
          </p:nvPr>
        </p:nvSpPr>
        <p:spPr/>
        <p:txBody>
          <a:bodyPr/>
          <a:lstStyle/>
          <a:p>
            <a:fld id="{93030E4B-F6E3-624C-BB12-447C839E34FD}" type="slidenum">
              <a:rPr lang="en-US" smtClean="0"/>
              <a:t>3</a:t>
            </a:fld>
            <a:endParaRPr lang="en-US"/>
          </a:p>
        </p:txBody>
      </p:sp>
    </p:spTree>
    <p:extLst>
      <p:ext uri="{BB962C8B-B14F-4D97-AF65-F5344CB8AC3E}">
        <p14:creationId xmlns:p14="http://schemas.microsoft.com/office/powerpoint/2010/main" val="2565446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1052-968E-C644-BB9E-1C8107365164}"/>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9438086C-6587-E145-B761-E534BB99861F}"/>
              </a:ext>
            </a:extLst>
          </p:cNvPr>
          <p:cNvSpPr>
            <a:spLocks noGrp="1"/>
          </p:cNvSpPr>
          <p:nvPr>
            <p:ph idx="1"/>
          </p:nvPr>
        </p:nvSpPr>
        <p:spPr/>
        <p:txBody>
          <a:bodyPr/>
          <a:lstStyle/>
          <a:p>
            <a:pPr marL="0" indent="0" algn="ctr">
              <a:buNone/>
            </a:pPr>
            <a:r>
              <a:rPr lang="en-US" dirty="0"/>
              <a:t>Perceptions/Interpretations</a:t>
            </a:r>
          </a:p>
          <a:p>
            <a:pPr marL="0" indent="0" algn="ctr">
              <a:buNone/>
            </a:pPr>
            <a:endParaRPr lang="en-US" dirty="0"/>
          </a:p>
          <a:p>
            <a:pPr marL="0" indent="0">
              <a:buNone/>
            </a:pPr>
            <a:r>
              <a:rPr lang="en-US" dirty="0"/>
              <a:t>	Actions/Behaviors		Emotions/Feelings</a:t>
            </a:r>
          </a:p>
          <a:p>
            <a:pPr marL="0" indent="0">
              <a:buNone/>
            </a:pPr>
            <a:endParaRPr lang="en-US" dirty="0"/>
          </a:p>
          <a:p>
            <a:pPr marL="0" indent="0" algn="ctr">
              <a:buNone/>
            </a:pPr>
            <a:r>
              <a:rPr lang="en-US" dirty="0"/>
              <a:t>Each of These Strengthen Each Other and Create a Self-Serving, Unexamined, Closed-System</a:t>
            </a:r>
          </a:p>
          <a:p>
            <a:pPr marL="0" indent="0" algn="ctr">
              <a:buNone/>
            </a:pPr>
            <a:r>
              <a:rPr lang="en-US" dirty="0"/>
              <a:t>“My Way of Perceiving and Interpreting is the Right Way!”</a:t>
            </a:r>
          </a:p>
        </p:txBody>
      </p:sp>
      <p:sp>
        <p:nvSpPr>
          <p:cNvPr id="4" name="Date Placeholder 3">
            <a:extLst>
              <a:ext uri="{FF2B5EF4-FFF2-40B4-BE49-F238E27FC236}">
                <a16:creationId xmlns:a16="http://schemas.microsoft.com/office/drawing/2014/main" id="{9A131468-1513-304C-AD74-E5AD910D7499}"/>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3537B31A-FA06-5949-893F-91B74FBB631F}"/>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F30EB18B-8D0A-C24C-B5F9-23A478B7FF95}"/>
              </a:ext>
            </a:extLst>
          </p:cNvPr>
          <p:cNvSpPr>
            <a:spLocks noGrp="1"/>
          </p:cNvSpPr>
          <p:nvPr>
            <p:ph type="sldNum" sz="quarter" idx="12"/>
          </p:nvPr>
        </p:nvSpPr>
        <p:spPr/>
        <p:txBody>
          <a:bodyPr/>
          <a:lstStyle/>
          <a:p>
            <a:fld id="{98447F99-57B9-BA4F-B0DC-979FF396C17D}" type="slidenum">
              <a:rPr lang="en-US" smtClean="0"/>
              <a:t>30</a:t>
            </a:fld>
            <a:endParaRPr lang="en-US"/>
          </a:p>
        </p:txBody>
      </p:sp>
      <p:cxnSp>
        <p:nvCxnSpPr>
          <p:cNvPr id="8" name="Straight Connector 7">
            <a:extLst>
              <a:ext uri="{FF2B5EF4-FFF2-40B4-BE49-F238E27FC236}">
                <a16:creationId xmlns:a16="http://schemas.microsoft.com/office/drawing/2014/main" id="{A139EB8B-BFC5-5646-8386-C3808883B1B9}"/>
              </a:ext>
            </a:extLst>
          </p:cNvPr>
          <p:cNvCxnSpPr>
            <a:cxnSpLocks/>
          </p:cNvCxnSpPr>
          <p:nvPr/>
        </p:nvCxnSpPr>
        <p:spPr>
          <a:xfrm>
            <a:off x="4768770" y="2291787"/>
            <a:ext cx="1446835" cy="671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2740645-2959-3548-8B81-788C7CB8F820}"/>
              </a:ext>
            </a:extLst>
          </p:cNvPr>
          <p:cNvCxnSpPr>
            <a:cxnSpLocks/>
          </p:cNvCxnSpPr>
          <p:nvPr/>
        </p:nvCxnSpPr>
        <p:spPr>
          <a:xfrm flipH="1">
            <a:off x="3287210" y="2291787"/>
            <a:ext cx="1283996" cy="67133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D225F3-5C8F-9B40-9CB9-BBB991AAB9F5}"/>
              </a:ext>
            </a:extLst>
          </p:cNvPr>
          <p:cNvCxnSpPr>
            <a:cxnSpLocks/>
          </p:cNvCxnSpPr>
          <p:nvPr/>
        </p:nvCxnSpPr>
        <p:spPr>
          <a:xfrm>
            <a:off x="4213185" y="3252486"/>
            <a:ext cx="127900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859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B61-C801-D641-B1E8-D36B81C12F2F}"/>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5855DBEA-E87F-B848-A803-6678FA8BC4E9}"/>
              </a:ext>
            </a:extLst>
          </p:cNvPr>
          <p:cNvSpPr>
            <a:spLocks noGrp="1"/>
          </p:cNvSpPr>
          <p:nvPr>
            <p:ph idx="1"/>
          </p:nvPr>
        </p:nvSpPr>
        <p:spPr/>
        <p:txBody>
          <a:bodyPr>
            <a:normAutofit lnSpcReduction="10000"/>
          </a:bodyPr>
          <a:lstStyle/>
          <a:p>
            <a:pPr>
              <a:buFont typeface="+mj-lt"/>
              <a:buAutoNum type="arabicPeriod" startAt="7"/>
            </a:pPr>
            <a:r>
              <a:rPr lang="en-US" dirty="0"/>
              <a:t>We then Use Our Emotions to Take Front and Center Stage in the Story We Wish to Tell, for an End Goal We Wish to Justify.  What We Feel and Experience Now Becomes the Focus!  Emotions now Drive Our Behaviors!</a:t>
            </a:r>
          </a:p>
          <a:p>
            <a:pPr marL="0" indent="0" algn="ctr">
              <a:buNone/>
            </a:pPr>
            <a:r>
              <a:rPr lang="en-US" dirty="0"/>
              <a:t>“I’m Just Telling You What I Feel!”</a:t>
            </a:r>
          </a:p>
          <a:p>
            <a:pPr marL="457200" indent="-457200">
              <a:buFont typeface="+mj-lt"/>
              <a:buAutoNum type="arabicPeriod" startAt="8"/>
            </a:pPr>
            <a:r>
              <a:rPr lang="en-US" dirty="0"/>
              <a:t>We Share Our Emotions to Influence, Correct and Change Others!  We Want Others to Take Personal Responsibility for Our Emotions, i.e. What We are Experiencing!</a:t>
            </a:r>
          </a:p>
        </p:txBody>
      </p:sp>
      <p:sp>
        <p:nvSpPr>
          <p:cNvPr id="4" name="Date Placeholder 3">
            <a:extLst>
              <a:ext uri="{FF2B5EF4-FFF2-40B4-BE49-F238E27FC236}">
                <a16:creationId xmlns:a16="http://schemas.microsoft.com/office/drawing/2014/main" id="{52144D49-3CD7-954F-81A9-653AF4CDB729}"/>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7AC9DBFF-E466-9C44-AC23-01702251BF6A}"/>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B4CFB592-71F4-C54B-B2D4-117FFA314A52}"/>
              </a:ext>
            </a:extLst>
          </p:cNvPr>
          <p:cNvSpPr>
            <a:spLocks noGrp="1"/>
          </p:cNvSpPr>
          <p:nvPr>
            <p:ph type="sldNum" sz="quarter" idx="12"/>
          </p:nvPr>
        </p:nvSpPr>
        <p:spPr/>
        <p:txBody>
          <a:bodyPr/>
          <a:lstStyle/>
          <a:p>
            <a:fld id="{98447F99-57B9-BA4F-B0DC-979FF396C17D}" type="slidenum">
              <a:rPr lang="en-US" smtClean="0"/>
              <a:t>31</a:t>
            </a:fld>
            <a:endParaRPr lang="en-US"/>
          </a:p>
        </p:txBody>
      </p:sp>
    </p:spTree>
    <p:extLst>
      <p:ext uri="{BB962C8B-B14F-4D97-AF65-F5344CB8AC3E}">
        <p14:creationId xmlns:p14="http://schemas.microsoft.com/office/powerpoint/2010/main" val="4226315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DB29-5BC9-A245-8CD8-4DFDE64122A7}"/>
              </a:ext>
            </a:extLst>
          </p:cNvPr>
          <p:cNvSpPr>
            <a:spLocks noGrp="1"/>
          </p:cNvSpPr>
          <p:nvPr>
            <p:ph type="title"/>
          </p:nvPr>
        </p:nvSpPr>
        <p:spPr/>
        <p:txBody>
          <a:bodyPr/>
          <a:lstStyle/>
          <a:p>
            <a:r>
              <a:rPr lang="en-US" dirty="0"/>
              <a:t>How We “Use” Emotions</a:t>
            </a:r>
          </a:p>
        </p:txBody>
      </p:sp>
      <p:sp>
        <p:nvSpPr>
          <p:cNvPr id="3" name="Content Placeholder 2">
            <a:extLst>
              <a:ext uri="{FF2B5EF4-FFF2-40B4-BE49-F238E27FC236}">
                <a16:creationId xmlns:a16="http://schemas.microsoft.com/office/drawing/2014/main" id="{7279D096-F1CC-FE49-B0E4-077940C0A4F9}"/>
              </a:ext>
            </a:extLst>
          </p:cNvPr>
          <p:cNvSpPr>
            <a:spLocks noGrp="1"/>
          </p:cNvSpPr>
          <p:nvPr>
            <p:ph idx="1"/>
          </p:nvPr>
        </p:nvSpPr>
        <p:spPr/>
        <p:txBody>
          <a:bodyPr/>
          <a:lstStyle/>
          <a:p>
            <a:pPr>
              <a:buFont typeface="+mj-lt"/>
              <a:buAutoNum type="arabicPeriod" startAt="9"/>
            </a:pPr>
            <a:r>
              <a:rPr lang="en-US" dirty="0"/>
              <a:t>When We Emotionally Invest in Our Own Story, Our Own Created Reality, Disconfirming Data (Logic, Facts, Other Perspectives) Will Not Penetrate!</a:t>
            </a:r>
          </a:p>
          <a:p>
            <a:pPr marL="0" indent="0" algn="ctr">
              <a:buNone/>
            </a:pPr>
            <a:r>
              <a:rPr lang="en-US" dirty="0"/>
              <a:t>Logic (facts) cannot Displace an Idea that was NOT Originally Placed there by Logic.</a:t>
            </a:r>
          </a:p>
          <a:p>
            <a:pPr marL="457200" indent="-457200">
              <a:buFont typeface="+mj-lt"/>
              <a:buAutoNum type="arabicPeriod" startAt="10"/>
            </a:pPr>
            <a:r>
              <a:rPr lang="en-US" dirty="0"/>
              <a:t>We are then Prone to Only “See” that Which Proves or Confirms What We Already “See.”</a:t>
            </a:r>
          </a:p>
          <a:p>
            <a:pPr marL="0" indent="0" algn="ctr">
              <a:buNone/>
            </a:pPr>
            <a:r>
              <a:rPr lang="en-US" dirty="0"/>
              <a:t>Confirmation Bias</a:t>
            </a:r>
          </a:p>
        </p:txBody>
      </p:sp>
      <p:sp>
        <p:nvSpPr>
          <p:cNvPr id="4" name="Date Placeholder 3">
            <a:extLst>
              <a:ext uri="{FF2B5EF4-FFF2-40B4-BE49-F238E27FC236}">
                <a16:creationId xmlns:a16="http://schemas.microsoft.com/office/drawing/2014/main" id="{9E575C99-BC0D-8E4A-9791-AB38D310B468}"/>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ABEF84F4-D225-A74A-B65D-769E74707349}"/>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FA13D8EA-3C2E-1C4E-A6A6-67EFDEF0E822}"/>
              </a:ext>
            </a:extLst>
          </p:cNvPr>
          <p:cNvSpPr>
            <a:spLocks noGrp="1"/>
          </p:cNvSpPr>
          <p:nvPr>
            <p:ph type="sldNum" sz="quarter" idx="12"/>
          </p:nvPr>
        </p:nvSpPr>
        <p:spPr/>
        <p:txBody>
          <a:bodyPr/>
          <a:lstStyle/>
          <a:p>
            <a:fld id="{98447F99-57B9-BA4F-B0DC-979FF396C17D}" type="slidenum">
              <a:rPr lang="en-US" smtClean="0"/>
              <a:t>32</a:t>
            </a:fld>
            <a:endParaRPr lang="en-US"/>
          </a:p>
        </p:txBody>
      </p:sp>
    </p:spTree>
    <p:extLst>
      <p:ext uri="{BB962C8B-B14F-4D97-AF65-F5344CB8AC3E}">
        <p14:creationId xmlns:p14="http://schemas.microsoft.com/office/powerpoint/2010/main" val="1027547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#6</a:t>
            </a:r>
          </a:p>
        </p:txBody>
      </p:sp>
      <p:sp>
        <p:nvSpPr>
          <p:cNvPr id="3" name="Content Placeholder 2"/>
          <p:cNvSpPr>
            <a:spLocks noGrp="1"/>
          </p:cNvSpPr>
          <p:nvPr>
            <p:ph idx="1"/>
          </p:nvPr>
        </p:nvSpPr>
        <p:spPr/>
        <p:txBody>
          <a:bodyPr>
            <a:normAutofit/>
          </a:bodyPr>
          <a:lstStyle/>
          <a:p>
            <a:pPr marL="0" indent="0" algn="ctr">
              <a:buNone/>
            </a:pPr>
            <a:r>
              <a:rPr lang="en-US" b="1" dirty="0"/>
              <a:t>In order for a problem to have a chance to become </a:t>
            </a:r>
            <a:r>
              <a:rPr lang="en-US" b="1" i="1" dirty="0"/>
              <a:t>the</a:t>
            </a:r>
            <a:r>
              <a:rPr lang="en-US" b="1" dirty="0"/>
              <a:t> problem, don’t </a:t>
            </a:r>
            <a:r>
              <a:rPr lang="en-US" b="1" i="1" dirty="0"/>
              <a:t>you </a:t>
            </a:r>
            <a:r>
              <a:rPr lang="en-US" b="1" dirty="0"/>
              <a:t>or your </a:t>
            </a:r>
            <a:r>
              <a:rPr lang="en-US" b="1" i="1" dirty="0"/>
              <a:t>responses</a:t>
            </a:r>
            <a:r>
              <a:rPr lang="en-US" b="1" dirty="0"/>
              <a:t> become the problem.</a:t>
            </a:r>
            <a:endParaRPr lang="en-US" dirty="0"/>
          </a:p>
          <a:p>
            <a:pPr marL="0" indent="0">
              <a:buNone/>
            </a:pPr>
            <a:r>
              <a:rPr lang="en-US" dirty="0"/>
              <a:t>What’s the real issue:  You and your emotional responses to the issue? Or the issue?</a:t>
            </a:r>
          </a:p>
          <a:p>
            <a:pPr marL="0" indent="0" algn="ctr">
              <a:buNone/>
            </a:pPr>
            <a:r>
              <a:rPr lang="en-US" b="1" dirty="0"/>
              <a:t>What do </a:t>
            </a:r>
            <a:r>
              <a:rPr lang="en-US" b="1" i="1" dirty="0"/>
              <a:t>you</a:t>
            </a:r>
            <a:r>
              <a:rPr lang="en-US" b="1" dirty="0"/>
              <a:t> </a:t>
            </a:r>
            <a:r>
              <a:rPr lang="en-US" b="1" i="1" dirty="0"/>
              <a:t>want</a:t>
            </a:r>
            <a:r>
              <a:rPr lang="en-US" b="1" dirty="0"/>
              <a:t> the focus to be?</a:t>
            </a:r>
          </a:p>
          <a:p>
            <a:pPr marL="0" indent="0" algn="ctr">
              <a:buNone/>
            </a:pPr>
            <a:r>
              <a:rPr lang="en-US" dirty="0"/>
              <a:t>Are you trying to find a solution? Or do you simply </a:t>
            </a:r>
            <a:r>
              <a:rPr lang="en-US" i="1" dirty="0"/>
              <a:t>want</a:t>
            </a:r>
            <a:r>
              <a:rPr lang="en-US" dirty="0"/>
              <a:t> to make it “personal?”</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33</a:t>
            </a:fld>
            <a:endParaRPr lang="en-US"/>
          </a:p>
        </p:txBody>
      </p:sp>
    </p:spTree>
    <p:extLst>
      <p:ext uri="{BB962C8B-B14F-4D97-AF65-F5344CB8AC3E}">
        <p14:creationId xmlns:p14="http://schemas.microsoft.com/office/powerpoint/2010/main" val="1138530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#7</a:t>
            </a:r>
          </a:p>
        </p:txBody>
      </p:sp>
      <p:sp>
        <p:nvSpPr>
          <p:cNvPr id="3" name="Content Placeholder 2"/>
          <p:cNvSpPr>
            <a:spLocks noGrp="1"/>
          </p:cNvSpPr>
          <p:nvPr>
            <p:ph idx="1"/>
          </p:nvPr>
        </p:nvSpPr>
        <p:spPr/>
        <p:txBody>
          <a:bodyPr>
            <a:normAutofit/>
          </a:bodyPr>
          <a:lstStyle/>
          <a:p>
            <a:pPr marL="0" indent="0" algn="ctr">
              <a:buNone/>
            </a:pPr>
            <a:r>
              <a:rPr lang="en-US" dirty="0"/>
              <a:t>  </a:t>
            </a:r>
            <a:r>
              <a:rPr lang="en-US" b="1" dirty="0"/>
              <a:t>We are each responsible for our response to the problem</a:t>
            </a:r>
            <a:r>
              <a:rPr lang="en-US" dirty="0"/>
              <a:t>.</a:t>
            </a:r>
          </a:p>
          <a:p>
            <a:pPr marL="0" indent="0" algn="ctr">
              <a:buNone/>
            </a:pPr>
            <a:r>
              <a:rPr lang="en-US" dirty="0"/>
              <a:t>There is the “problem” and then again, there is our </a:t>
            </a:r>
            <a:r>
              <a:rPr lang="en-US" i="1" dirty="0"/>
              <a:t>response</a:t>
            </a:r>
            <a:r>
              <a:rPr lang="en-US" dirty="0"/>
              <a:t> to the problem.</a:t>
            </a:r>
          </a:p>
          <a:p>
            <a:pPr marL="0" indent="0" algn="ctr">
              <a:buNone/>
            </a:pPr>
            <a:r>
              <a:rPr lang="en-US" dirty="0"/>
              <a:t>Our emotional response does not necessarily change “reality.”  </a:t>
            </a:r>
            <a:r>
              <a:rPr lang="en-US" i="1" dirty="0"/>
              <a:t>If our emotional response does bring about change, we may have to continual having the emotional response in order to sustain the change that has been created.</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34</a:t>
            </a:fld>
            <a:endParaRPr lang="en-US"/>
          </a:p>
        </p:txBody>
      </p:sp>
    </p:spTree>
    <p:extLst>
      <p:ext uri="{BB962C8B-B14F-4D97-AF65-F5344CB8AC3E}">
        <p14:creationId xmlns:p14="http://schemas.microsoft.com/office/powerpoint/2010/main" val="326086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Flexibility</a:t>
            </a:r>
          </a:p>
        </p:txBody>
      </p:sp>
      <p:sp>
        <p:nvSpPr>
          <p:cNvPr id="3" name="Content Placeholder 2"/>
          <p:cNvSpPr>
            <a:spLocks noGrp="1"/>
          </p:cNvSpPr>
          <p:nvPr>
            <p:ph idx="1"/>
          </p:nvPr>
        </p:nvSpPr>
        <p:spPr/>
        <p:txBody>
          <a:bodyPr>
            <a:normAutofit fontScale="92500" lnSpcReduction="20000"/>
          </a:bodyPr>
          <a:lstStyle/>
          <a:p>
            <a:pPr marL="457200" indent="-457200" algn="ctr">
              <a:buFont typeface="+mj-lt"/>
              <a:buAutoNum type="arabicPeriod"/>
            </a:pPr>
            <a:r>
              <a:rPr lang="en-US" dirty="0"/>
              <a:t>Observe and Describe the Event Prompting the Emotion, i.e. the Trigger.</a:t>
            </a:r>
          </a:p>
          <a:p>
            <a:pPr marL="457200" indent="-457200" algn="ctr">
              <a:buFont typeface="+mj-lt"/>
              <a:buAutoNum type="arabicPeriod"/>
            </a:pPr>
            <a:r>
              <a:rPr lang="en-US" dirty="0"/>
              <a:t>Identify the Interpretations of the Event that Prompted the Emotion, i.e. the “Belief” Factor.</a:t>
            </a:r>
          </a:p>
          <a:p>
            <a:pPr marL="457200" indent="-457200" algn="ctr">
              <a:buFont typeface="+mj-lt"/>
              <a:buAutoNum type="arabicPeriod"/>
            </a:pPr>
            <a:r>
              <a:rPr lang="en-US" dirty="0"/>
              <a:t>Observe and Describe the Actual Experience, including the Physical Sensation of the Emotion.  Be “Clinical.”</a:t>
            </a:r>
          </a:p>
          <a:p>
            <a:pPr marL="457200" indent="-457200" algn="ctr">
              <a:buFont typeface="+mj-lt"/>
              <a:buAutoNum type="arabicPeriod"/>
            </a:pPr>
            <a:r>
              <a:rPr lang="en-US" dirty="0"/>
              <a:t>Observe and Describe the Expressive Behaviors associated with the Emotion.</a:t>
            </a:r>
          </a:p>
          <a:p>
            <a:pPr marL="457200" indent="-457200" algn="ctr">
              <a:buFont typeface="+mj-lt"/>
              <a:buAutoNum type="arabicPeriod"/>
            </a:pPr>
            <a:r>
              <a:rPr lang="en-US" dirty="0"/>
              <a:t>Observe and Describe the After Effects of the Emotion on Your Functioning.</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35</a:t>
            </a:fld>
            <a:endParaRPr lang="en-US"/>
          </a:p>
        </p:txBody>
      </p:sp>
    </p:spTree>
    <p:extLst>
      <p:ext uri="{BB962C8B-B14F-4D97-AF65-F5344CB8AC3E}">
        <p14:creationId xmlns:p14="http://schemas.microsoft.com/office/powerpoint/2010/main" val="2464259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Ideas</a:t>
            </a:r>
          </a:p>
        </p:txBody>
      </p:sp>
      <p:sp>
        <p:nvSpPr>
          <p:cNvPr id="3" name="Content Placeholder 2"/>
          <p:cNvSpPr>
            <a:spLocks noGrp="1"/>
          </p:cNvSpPr>
          <p:nvPr>
            <p:ph idx="1"/>
          </p:nvPr>
        </p:nvSpPr>
        <p:spPr/>
        <p:txBody>
          <a:bodyPr>
            <a:normAutofit/>
          </a:bodyPr>
          <a:lstStyle/>
          <a:p>
            <a:pPr marL="0" indent="0" algn="ctr">
              <a:buNone/>
            </a:pPr>
            <a:r>
              <a:rPr lang="en-US" dirty="0"/>
              <a:t>Your Identity and Your Emotions are not the Same Thing.  You are Not Your Emotions.</a:t>
            </a:r>
          </a:p>
          <a:p>
            <a:pPr marL="0" indent="0" algn="ctr">
              <a:buNone/>
            </a:pPr>
            <a:r>
              <a:rPr lang="en-US" dirty="0"/>
              <a:t>Emotions are Usually Shared in order to Influence, Persuade and Change Others.</a:t>
            </a:r>
          </a:p>
          <a:p>
            <a:pPr marL="0" indent="0" algn="ctr">
              <a:buNone/>
            </a:pPr>
            <a:endParaRPr lang="en-US" b="1"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36</a:t>
            </a:fld>
            <a:endParaRPr lang="en-US"/>
          </a:p>
        </p:txBody>
      </p:sp>
    </p:spTree>
    <p:extLst>
      <p:ext uri="{BB962C8B-B14F-4D97-AF65-F5344CB8AC3E}">
        <p14:creationId xmlns:p14="http://schemas.microsoft.com/office/powerpoint/2010/main" val="220609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69E9-6BD2-C04D-A6AA-21E3CBAE4922}"/>
              </a:ext>
            </a:extLst>
          </p:cNvPr>
          <p:cNvSpPr>
            <a:spLocks noGrp="1"/>
          </p:cNvSpPr>
          <p:nvPr>
            <p:ph type="title"/>
          </p:nvPr>
        </p:nvSpPr>
        <p:spPr/>
        <p:txBody>
          <a:bodyPr/>
          <a:lstStyle/>
          <a:p>
            <a:r>
              <a:rPr lang="en-US" dirty="0"/>
              <a:t>Irresponsible Sharing</a:t>
            </a:r>
          </a:p>
        </p:txBody>
      </p:sp>
      <p:sp>
        <p:nvSpPr>
          <p:cNvPr id="3" name="Content Placeholder 2">
            <a:extLst>
              <a:ext uri="{FF2B5EF4-FFF2-40B4-BE49-F238E27FC236}">
                <a16:creationId xmlns:a16="http://schemas.microsoft.com/office/drawing/2014/main" id="{8240ADFA-8EA4-AA43-AD85-BD594ECAA19E}"/>
              </a:ext>
            </a:extLst>
          </p:cNvPr>
          <p:cNvSpPr>
            <a:spLocks noGrp="1"/>
          </p:cNvSpPr>
          <p:nvPr>
            <p:ph idx="1"/>
          </p:nvPr>
        </p:nvSpPr>
        <p:spPr/>
        <p:txBody>
          <a:bodyPr>
            <a:normAutofit lnSpcReduction="10000"/>
          </a:bodyPr>
          <a:lstStyle/>
          <a:p>
            <a:pPr marL="0" indent="0" algn="ctr">
              <a:buNone/>
            </a:pPr>
            <a:r>
              <a:rPr lang="en-US" dirty="0"/>
              <a:t>“I feel this emotion and you caused it!  It’s all your fault that I feel what I feel.”</a:t>
            </a:r>
          </a:p>
          <a:p>
            <a:pPr marL="0" indent="0" algn="ctr">
              <a:buNone/>
            </a:pPr>
            <a:r>
              <a:rPr lang="en-US" dirty="0"/>
              <a:t>“What you did hurt me.  I’m just sharing what I feel!”</a:t>
            </a:r>
          </a:p>
          <a:p>
            <a:pPr marL="0" indent="0" algn="ctr">
              <a:buNone/>
            </a:pPr>
            <a:r>
              <a:rPr lang="en-US" dirty="0"/>
              <a:t>“My emotion is REAL and it tells me about YOU!”</a:t>
            </a:r>
          </a:p>
          <a:p>
            <a:pPr marL="0" indent="0" algn="ctr">
              <a:buNone/>
            </a:pPr>
            <a:r>
              <a:rPr lang="en-US" dirty="0"/>
              <a:t>It is interesting how “personally felt emotions” begin to take the forefront in a person’s story.  This is simply a self-justifying platform to influence and change the other person or persons.  The “problem” is external, so the “solution” is believed to be external.</a:t>
            </a:r>
          </a:p>
        </p:txBody>
      </p:sp>
      <p:sp>
        <p:nvSpPr>
          <p:cNvPr id="4" name="Date Placeholder 3">
            <a:extLst>
              <a:ext uri="{FF2B5EF4-FFF2-40B4-BE49-F238E27FC236}">
                <a16:creationId xmlns:a16="http://schemas.microsoft.com/office/drawing/2014/main" id="{E3D96BAF-5E18-654C-AABA-7CD45BB78A5B}"/>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A2270E4C-EA20-1D4A-839E-022BE10EA6C9}"/>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4C1F9308-722E-9040-B714-9BFA9DA35421}"/>
              </a:ext>
            </a:extLst>
          </p:cNvPr>
          <p:cNvSpPr>
            <a:spLocks noGrp="1"/>
          </p:cNvSpPr>
          <p:nvPr>
            <p:ph type="sldNum" sz="quarter" idx="12"/>
          </p:nvPr>
        </p:nvSpPr>
        <p:spPr/>
        <p:txBody>
          <a:bodyPr/>
          <a:lstStyle/>
          <a:p>
            <a:fld id="{9B690BAB-64A3-CC49-B4CC-94D69EB947C5}" type="slidenum">
              <a:rPr lang="en-US" smtClean="0"/>
              <a:t>37</a:t>
            </a:fld>
            <a:endParaRPr lang="en-US"/>
          </a:p>
        </p:txBody>
      </p:sp>
    </p:spTree>
    <p:extLst>
      <p:ext uri="{BB962C8B-B14F-4D97-AF65-F5344CB8AC3E}">
        <p14:creationId xmlns:p14="http://schemas.microsoft.com/office/powerpoint/2010/main" val="1415512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Thoughtful Question</a:t>
            </a:r>
          </a:p>
        </p:txBody>
      </p:sp>
      <p:sp>
        <p:nvSpPr>
          <p:cNvPr id="3" name="Content Placeholder 2"/>
          <p:cNvSpPr>
            <a:spLocks noGrp="1"/>
          </p:cNvSpPr>
          <p:nvPr>
            <p:ph idx="1"/>
          </p:nvPr>
        </p:nvSpPr>
        <p:spPr/>
        <p:txBody>
          <a:bodyPr/>
          <a:lstStyle/>
          <a:p>
            <a:pPr marL="0" indent="0" algn="ctr">
              <a:buNone/>
            </a:pPr>
            <a:r>
              <a:rPr lang="en-US" b="1"/>
              <a:t>When is it “Right” to Share Your Emotions?</a:t>
            </a:r>
          </a:p>
          <a:p>
            <a:pPr marL="0" indent="0" algn="ctr">
              <a:buNone/>
            </a:pPr>
            <a:r>
              <a:rPr lang="en-US"/>
              <a:t>Ask Yourself:</a:t>
            </a:r>
          </a:p>
          <a:p>
            <a:pPr marL="0" indent="0" algn="ctr">
              <a:buNone/>
            </a:pPr>
            <a:r>
              <a:rPr lang="en-US"/>
              <a:t>“What is the </a:t>
            </a:r>
            <a:r>
              <a:rPr lang="en-US" i="1"/>
              <a:t>Purpose</a:t>
            </a:r>
            <a:r>
              <a:rPr lang="en-US"/>
              <a:t> of Sharing What You are Feeling and Experiencing with Your Spouse (or Someone Else)?”</a:t>
            </a:r>
          </a:p>
          <a:p>
            <a:pPr marL="0" indent="0" algn="ctr">
              <a:buNone/>
            </a:pPr>
            <a:endParaRPr lang="en-US"/>
          </a:p>
          <a:p>
            <a:pPr marL="0" indent="0" algn="ctr">
              <a:buNone/>
            </a:pPr>
            <a:r>
              <a:rPr lang="en-US"/>
              <a:t>“What Do You Want to </a:t>
            </a:r>
            <a:r>
              <a:rPr lang="en-US" i="1"/>
              <a:t>Happen</a:t>
            </a:r>
            <a:r>
              <a:rPr lang="en-US"/>
              <a:t> as a Result?”</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38</a:t>
            </a:fld>
            <a:endParaRPr lang="en-US"/>
          </a:p>
        </p:txBody>
      </p:sp>
    </p:spTree>
    <p:extLst>
      <p:ext uri="{BB962C8B-B14F-4D97-AF65-F5344CB8AC3E}">
        <p14:creationId xmlns:p14="http://schemas.microsoft.com/office/powerpoint/2010/main" val="293302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a:t>
            </a:r>
          </a:p>
        </p:txBody>
      </p:sp>
      <p:sp>
        <p:nvSpPr>
          <p:cNvPr id="3" name="Content Placeholder 2"/>
          <p:cNvSpPr>
            <a:spLocks noGrp="1"/>
          </p:cNvSpPr>
          <p:nvPr>
            <p:ph idx="1"/>
          </p:nvPr>
        </p:nvSpPr>
        <p:spPr/>
        <p:txBody>
          <a:bodyPr/>
          <a:lstStyle/>
          <a:p>
            <a:pPr marL="457200" indent="-457200">
              <a:buFont typeface="+mj-lt"/>
              <a:buAutoNum type="arabicPeriod" startAt="3"/>
            </a:pPr>
            <a:r>
              <a:rPr lang="en-US" dirty="0"/>
              <a:t>When alone, we seem to have a reasonably clear understanding of who we are.  Yet, in the presence of a significant person (or persons), our understanding of who we are (our sense of self) is sometimes challenged.  We have difficulty “holding onto ourselves.”  True or False</a:t>
            </a:r>
          </a:p>
          <a:p>
            <a:pPr marL="457200" indent="-457200">
              <a:buFont typeface="+mj-lt"/>
              <a:buAutoNum type="arabicPeriod" startAt="3"/>
            </a:pPr>
            <a:r>
              <a:rPr lang="en-US" dirty="0"/>
              <a:t>We then are faced with a challenge, we confront ourselves and ask, “Is this my integrity standing up on its own two feet, or is it my self-justifying immaturity using this moment to appear mature?”  True or False</a:t>
            </a:r>
          </a:p>
        </p:txBody>
      </p:sp>
      <p:sp>
        <p:nvSpPr>
          <p:cNvPr id="6" name="Date Placeholder 5"/>
          <p:cNvSpPr>
            <a:spLocks noGrp="1"/>
          </p:cNvSpPr>
          <p:nvPr>
            <p:ph type="dt" sz="half" idx="10"/>
          </p:nvPr>
        </p:nvSpPr>
        <p:spPr/>
        <p:txBody>
          <a:bodyPr/>
          <a:lstStyle/>
          <a:p>
            <a:r>
              <a:rPr lang="en-US"/>
              <a:t>2/12/20</a:t>
            </a:r>
          </a:p>
        </p:txBody>
      </p:sp>
      <p:sp>
        <p:nvSpPr>
          <p:cNvPr id="4" name="Footer Placeholder 3"/>
          <p:cNvSpPr>
            <a:spLocks noGrp="1"/>
          </p:cNvSpPr>
          <p:nvPr>
            <p:ph type="ftr" sz="quarter" idx="11"/>
          </p:nvPr>
        </p:nvSpPr>
        <p:spPr/>
        <p:txBody>
          <a:bodyPr/>
          <a:lstStyle/>
          <a:p>
            <a:r>
              <a:rPr lang="en-US"/>
              <a:t>Copyrighted Unpublished Work. 2020, Billy Grammer, LPC/LMFT/CST</a:t>
            </a:r>
          </a:p>
        </p:txBody>
      </p:sp>
      <p:sp>
        <p:nvSpPr>
          <p:cNvPr id="5" name="Slide Number Placeholder 4"/>
          <p:cNvSpPr>
            <a:spLocks noGrp="1"/>
          </p:cNvSpPr>
          <p:nvPr>
            <p:ph type="sldNum" sz="quarter" idx="12"/>
          </p:nvPr>
        </p:nvSpPr>
        <p:spPr/>
        <p:txBody>
          <a:bodyPr/>
          <a:lstStyle/>
          <a:p>
            <a:fld id="{93030E4B-F6E3-624C-BB12-447C839E34FD}" type="slidenum">
              <a:rPr lang="en-US" smtClean="0"/>
              <a:t>4</a:t>
            </a:fld>
            <a:endParaRPr lang="en-US"/>
          </a:p>
        </p:txBody>
      </p:sp>
    </p:spTree>
    <p:extLst>
      <p:ext uri="{BB962C8B-B14F-4D97-AF65-F5344CB8AC3E}">
        <p14:creationId xmlns:p14="http://schemas.microsoft.com/office/powerpoint/2010/main" val="74772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More Solid Your Relationship Core:</a:t>
            </a:r>
          </a:p>
        </p:txBody>
      </p:sp>
      <p:sp>
        <p:nvSpPr>
          <p:cNvPr id="3" name="Content Placeholder 2"/>
          <p:cNvSpPr>
            <a:spLocks noGrp="1"/>
          </p:cNvSpPr>
          <p:nvPr>
            <p:ph idx="1"/>
          </p:nvPr>
        </p:nvSpPr>
        <p:spPr/>
        <p:txBody>
          <a:bodyPr>
            <a:normAutofit fontScale="92500" lnSpcReduction="10000"/>
          </a:bodyPr>
          <a:lstStyle/>
          <a:p>
            <a:pPr algn="ctr">
              <a:buNone/>
            </a:pPr>
            <a:r>
              <a:rPr lang="en-US" b="1" dirty="0"/>
              <a:t>The More You Can:</a:t>
            </a:r>
          </a:p>
          <a:p>
            <a:pPr algn="ctr">
              <a:buNone/>
            </a:pPr>
            <a:r>
              <a:rPr lang="en-US" dirty="0"/>
              <a:t>Tolerate Differences</a:t>
            </a:r>
          </a:p>
          <a:p>
            <a:pPr algn="ctr">
              <a:buNone/>
            </a:pPr>
            <a:r>
              <a:rPr lang="en-US" dirty="0"/>
              <a:t>Love Somebody that is Different than You</a:t>
            </a:r>
          </a:p>
          <a:p>
            <a:pPr algn="ctr">
              <a:buNone/>
            </a:pPr>
            <a:r>
              <a:rPr lang="en-US" dirty="0"/>
              <a:t>Accept Others /Reality for Who They Are </a:t>
            </a:r>
            <a:r>
              <a:rPr lang="en-US" dirty="0" err="1"/>
              <a:t>vs</a:t>
            </a:r>
            <a:r>
              <a:rPr lang="en-US" dirty="0"/>
              <a:t> a Need/Protest to Change them for How You Wish Them to Be</a:t>
            </a:r>
          </a:p>
          <a:p>
            <a:pPr algn="ctr">
              <a:buNone/>
            </a:pPr>
            <a:r>
              <a:rPr lang="en-US" dirty="0"/>
              <a:t>Find Positive Value in Why You Do What You Do</a:t>
            </a:r>
          </a:p>
          <a:p>
            <a:pPr algn="ctr">
              <a:buNone/>
            </a:pPr>
            <a:r>
              <a:rPr lang="en-US" dirty="0"/>
              <a:t>Be More Active and Less Passive</a:t>
            </a:r>
          </a:p>
          <a:p>
            <a:pPr algn="ctr">
              <a:buNone/>
            </a:pPr>
            <a:r>
              <a:rPr lang="en-US" dirty="0"/>
              <a:t>Have Greater Confidence and Self-Esteem</a:t>
            </a:r>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5</a:t>
            </a:fld>
            <a:endParaRPr lang="en-US"/>
          </a:p>
        </p:txBody>
      </p:sp>
    </p:spTree>
    <p:extLst>
      <p:ext uri="{BB962C8B-B14F-4D97-AF65-F5344CB8AC3E}">
        <p14:creationId xmlns:p14="http://schemas.microsoft.com/office/powerpoint/2010/main" val="40424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Managing Your Emotional System</a:t>
            </a:r>
          </a:p>
        </p:txBody>
      </p:sp>
      <p:sp>
        <p:nvSpPr>
          <p:cNvPr id="3" name="Subtitle 2"/>
          <p:cNvSpPr>
            <a:spLocks noGrp="1"/>
          </p:cNvSpPr>
          <p:nvPr>
            <p:ph type="subTitle" idx="1"/>
          </p:nvPr>
        </p:nvSpPr>
        <p:spPr/>
        <p:txBody>
          <a:bodyPr>
            <a:normAutofit/>
          </a:bodyPr>
          <a:lstStyle/>
          <a:p>
            <a:r>
              <a:rPr lang="en-US" b="1" dirty="0"/>
              <a:t>How the Brain and Body Creates Emotions</a:t>
            </a:r>
            <a:endParaRPr lang="en-US"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076629CB-7937-4506-A327-ACF88B95BB03}" type="slidenum">
              <a:rPr lang="en-US" smtClean="0"/>
              <a:t>6</a:t>
            </a:fld>
            <a:endParaRPr lang="en-US"/>
          </a:p>
        </p:txBody>
      </p:sp>
    </p:spTree>
    <p:extLst>
      <p:ext uri="{BB962C8B-B14F-4D97-AF65-F5344CB8AC3E}">
        <p14:creationId xmlns:p14="http://schemas.microsoft.com/office/powerpoint/2010/main" val="22372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7C76-C718-9247-84F4-96191E9452CB}"/>
              </a:ext>
            </a:extLst>
          </p:cNvPr>
          <p:cNvSpPr>
            <a:spLocks noGrp="1"/>
          </p:cNvSpPr>
          <p:nvPr>
            <p:ph type="title"/>
          </p:nvPr>
        </p:nvSpPr>
        <p:spPr/>
        <p:txBody>
          <a:bodyPr/>
          <a:lstStyle/>
          <a:p>
            <a:r>
              <a:rPr lang="en-US" sz="4000" dirty="0"/>
              <a:t>Edwina is Overcome with Emotion</a:t>
            </a:r>
          </a:p>
        </p:txBody>
      </p:sp>
      <p:pic>
        <p:nvPicPr>
          <p:cNvPr id="7" name="I Love Him So Much.mp4">
            <a:hlinkClick r:id="" action="ppaction://media"/>
            <a:extLst>
              <a:ext uri="{FF2B5EF4-FFF2-40B4-BE49-F238E27FC236}">
                <a16:creationId xmlns:a16="http://schemas.microsoft.com/office/drawing/2014/main" id="{6D6B3063-D607-CC46-A831-D34A85C18AB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65200" y="1735138"/>
            <a:ext cx="7210425" cy="4056062"/>
          </a:xfrm>
        </p:spPr>
      </p:pic>
      <p:sp>
        <p:nvSpPr>
          <p:cNvPr id="4" name="Date Placeholder 3">
            <a:extLst>
              <a:ext uri="{FF2B5EF4-FFF2-40B4-BE49-F238E27FC236}">
                <a16:creationId xmlns:a16="http://schemas.microsoft.com/office/drawing/2014/main" id="{F2210D6A-934F-8845-87B2-C3972358B40F}"/>
              </a:ext>
            </a:extLst>
          </p:cNvPr>
          <p:cNvSpPr>
            <a:spLocks noGrp="1"/>
          </p:cNvSpPr>
          <p:nvPr>
            <p:ph type="dt" sz="half" idx="10"/>
          </p:nvPr>
        </p:nvSpPr>
        <p:spPr/>
        <p:txBody>
          <a:bodyPr/>
          <a:lstStyle/>
          <a:p>
            <a:r>
              <a:rPr lang="en-US"/>
              <a:t>2/12/20</a:t>
            </a:r>
          </a:p>
        </p:txBody>
      </p:sp>
      <p:sp>
        <p:nvSpPr>
          <p:cNvPr id="5" name="Footer Placeholder 4">
            <a:extLst>
              <a:ext uri="{FF2B5EF4-FFF2-40B4-BE49-F238E27FC236}">
                <a16:creationId xmlns:a16="http://schemas.microsoft.com/office/drawing/2014/main" id="{0C40BFC5-621C-6949-BC59-FC089DCBD770}"/>
              </a:ext>
            </a:extLst>
          </p:cNvPr>
          <p:cNvSpPr>
            <a:spLocks noGrp="1"/>
          </p:cNvSpPr>
          <p:nvPr>
            <p:ph type="ftr" sz="quarter" idx="11"/>
          </p:nvPr>
        </p:nvSpPr>
        <p:spPr/>
        <p:txBody>
          <a:bodyPr/>
          <a:lstStyle/>
          <a:p>
            <a:r>
              <a:rPr lang="en-US"/>
              <a:t>Copyrighted Unpublished Work. 2020, Billy Grammer, LPC/LMFT/CST</a:t>
            </a:r>
          </a:p>
        </p:txBody>
      </p:sp>
      <p:sp>
        <p:nvSpPr>
          <p:cNvPr id="6" name="Slide Number Placeholder 5">
            <a:extLst>
              <a:ext uri="{FF2B5EF4-FFF2-40B4-BE49-F238E27FC236}">
                <a16:creationId xmlns:a16="http://schemas.microsoft.com/office/drawing/2014/main" id="{BF515E17-0126-2C44-AB3F-6CD7D0A3AC8D}"/>
              </a:ext>
            </a:extLst>
          </p:cNvPr>
          <p:cNvSpPr>
            <a:spLocks noGrp="1"/>
          </p:cNvSpPr>
          <p:nvPr>
            <p:ph type="sldNum" sz="quarter" idx="12"/>
          </p:nvPr>
        </p:nvSpPr>
        <p:spPr/>
        <p:txBody>
          <a:bodyPr/>
          <a:lstStyle/>
          <a:p>
            <a:fld id="{9B690BAB-64A3-CC49-B4CC-94D69EB947C5}" type="slidenum">
              <a:rPr lang="en-US" smtClean="0"/>
              <a:t>7</a:t>
            </a:fld>
            <a:endParaRPr lang="en-US"/>
          </a:p>
        </p:txBody>
      </p:sp>
    </p:spTree>
    <p:extLst>
      <p:ext uri="{BB962C8B-B14F-4D97-AF65-F5344CB8AC3E}">
        <p14:creationId xmlns:p14="http://schemas.microsoft.com/office/powerpoint/2010/main" val="407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A Thoughtful Question #1</a:t>
            </a:r>
          </a:p>
        </p:txBody>
      </p:sp>
      <p:sp>
        <p:nvSpPr>
          <p:cNvPr id="5" name="Content Placeholder 4"/>
          <p:cNvSpPr>
            <a:spLocks noGrp="1"/>
          </p:cNvSpPr>
          <p:nvPr>
            <p:ph idx="1"/>
          </p:nvPr>
        </p:nvSpPr>
        <p:spPr/>
        <p:txBody>
          <a:bodyPr>
            <a:normAutofit/>
          </a:bodyPr>
          <a:lstStyle/>
          <a:p>
            <a:pPr marL="0" indent="0" algn="ctr">
              <a:buNone/>
            </a:pPr>
            <a:endParaRPr lang="en-US"/>
          </a:p>
          <a:p>
            <a:pPr marL="0" indent="0" algn="ctr">
              <a:buNone/>
            </a:pPr>
            <a:r>
              <a:rPr lang="en-US"/>
              <a:t>Can You Trust Your Emotions?</a:t>
            </a:r>
          </a:p>
          <a:p>
            <a:pPr marL="0" indent="0" algn="ctr">
              <a:buNone/>
            </a:pPr>
            <a:r>
              <a:rPr lang="en-US"/>
              <a:t>Yes?</a:t>
            </a:r>
          </a:p>
          <a:p>
            <a:pPr marL="0" indent="0" algn="ctr">
              <a:buNone/>
            </a:pPr>
            <a:r>
              <a:rPr lang="en-US"/>
              <a:t>No?</a:t>
            </a:r>
          </a:p>
          <a:p>
            <a:pPr marL="0" indent="0" algn="ctr">
              <a:buNone/>
            </a:pPr>
            <a:r>
              <a:rPr lang="en-US"/>
              <a:t>Sometimes?</a:t>
            </a:r>
          </a:p>
        </p:txBody>
      </p:sp>
      <p:sp>
        <p:nvSpPr>
          <p:cNvPr id="2" name="Date Placeholder 1"/>
          <p:cNvSpPr>
            <a:spLocks noGrp="1"/>
          </p:cNvSpPr>
          <p:nvPr>
            <p:ph type="dt" sz="half" idx="10"/>
          </p:nvPr>
        </p:nvSpPr>
        <p:spPr/>
        <p:txBody>
          <a:bodyPr/>
          <a:lstStyle/>
          <a:p>
            <a:r>
              <a:rPr lang="en-US"/>
              <a:t>2/12/20</a:t>
            </a:r>
          </a:p>
        </p:txBody>
      </p:sp>
      <p:sp>
        <p:nvSpPr>
          <p:cNvPr id="3" name="Footer Placeholder 2"/>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8</a:t>
            </a:fld>
            <a:endParaRPr lang="en-US"/>
          </a:p>
        </p:txBody>
      </p:sp>
    </p:spTree>
    <p:extLst>
      <p:ext uri="{BB962C8B-B14F-4D97-AF65-F5344CB8AC3E}">
        <p14:creationId xmlns:p14="http://schemas.microsoft.com/office/powerpoint/2010/main" val="2983369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A,B,C’s of Emotions</a:t>
            </a:r>
          </a:p>
        </p:txBody>
      </p:sp>
      <p:sp>
        <p:nvSpPr>
          <p:cNvPr id="3" name="Content Placeholder 2"/>
          <p:cNvSpPr>
            <a:spLocks noGrp="1"/>
          </p:cNvSpPr>
          <p:nvPr>
            <p:ph idx="1"/>
          </p:nvPr>
        </p:nvSpPr>
        <p:spPr/>
        <p:txBody>
          <a:bodyPr>
            <a:normAutofit fontScale="92500" lnSpcReduction="20000"/>
          </a:bodyPr>
          <a:lstStyle/>
          <a:p>
            <a:pPr algn="ctr">
              <a:buNone/>
            </a:pPr>
            <a:r>
              <a:rPr lang="en-US" b="1" dirty="0"/>
              <a:t>A	       +	B	       =	C</a:t>
            </a:r>
            <a:endParaRPr lang="en-US" sz="2000" b="1" dirty="0"/>
          </a:p>
          <a:p>
            <a:pPr>
              <a:buNone/>
            </a:pPr>
            <a:r>
              <a:rPr lang="en-US" sz="2000" dirty="0"/>
              <a:t>We Become Aware	    		              	              Emotions</a:t>
            </a:r>
          </a:p>
          <a:p>
            <a:pPr>
              <a:buNone/>
            </a:pPr>
            <a:r>
              <a:rPr lang="en-US" sz="2000" dirty="0"/>
              <a:t>We Feel </a:t>
            </a:r>
            <a:r>
              <a:rPr lang="en-US" sz="2000" b="1" dirty="0"/>
              <a:t>Affected</a:t>
            </a:r>
            <a:r>
              <a:rPr lang="en-US" sz="2000" dirty="0"/>
              <a:t>		 	                              Feelings</a:t>
            </a:r>
          </a:p>
          <a:p>
            <a:pPr>
              <a:buNone/>
            </a:pPr>
            <a:r>
              <a:rPr lang="en-US" sz="2000" dirty="0"/>
              <a:t>Hula-Hoop Vibrates	  		                Actions	 </a:t>
            </a:r>
          </a:p>
          <a:p>
            <a:pPr>
              <a:buNone/>
            </a:pPr>
            <a:r>
              <a:rPr lang="en-US" sz="2000" dirty="0"/>
              <a:t>Something Matters	 			 	Behaviors		</a:t>
            </a:r>
          </a:p>
          <a:p>
            <a:pPr algn="ctr">
              <a:buNone/>
            </a:pPr>
            <a:r>
              <a:rPr lang="en-US" sz="2000" b="1" dirty="0"/>
              <a:t>We Naturally Think that “A” Causes “C.”</a:t>
            </a:r>
          </a:p>
          <a:p>
            <a:pPr algn="ctr">
              <a:buNone/>
            </a:pPr>
            <a:r>
              <a:rPr lang="en-US" sz="2000" b="1" dirty="0"/>
              <a:t>We say, “You Made Me So Angry!”</a:t>
            </a:r>
            <a:r>
              <a:rPr lang="en-US" sz="2000" dirty="0"/>
              <a:t>	</a:t>
            </a:r>
            <a:endParaRPr lang="en-US" sz="2000" b="1" dirty="0"/>
          </a:p>
          <a:p>
            <a:pPr algn="ctr">
              <a:buNone/>
            </a:pPr>
            <a:r>
              <a:rPr lang="en-US" sz="2000" dirty="0"/>
              <a:t>		</a:t>
            </a:r>
          </a:p>
          <a:p>
            <a:pPr>
              <a:buNone/>
            </a:pPr>
            <a:endParaRPr lang="en-US" sz="2000" b="1" dirty="0"/>
          </a:p>
          <a:p>
            <a:pPr marL="0" indent="0">
              <a:buNone/>
            </a:pPr>
            <a:endParaRPr lang="en-US" sz="2000" dirty="0"/>
          </a:p>
        </p:txBody>
      </p:sp>
      <p:sp>
        <p:nvSpPr>
          <p:cNvPr id="4" name="Date Placeholder 3"/>
          <p:cNvSpPr>
            <a:spLocks noGrp="1"/>
          </p:cNvSpPr>
          <p:nvPr>
            <p:ph type="dt" sz="half" idx="10"/>
          </p:nvPr>
        </p:nvSpPr>
        <p:spPr/>
        <p:txBody>
          <a:bodyPr/>
          <a:lstStyle/>
          <a:p>
            <a:r>
              <a:rPr lang="en-US"/>
              <a:t>2/12/20</a:t>
            </a:r>
          </a:p>
        </p:txBody>
      </p:sp>
      <p:sp>
        <p:nvSpPr>
          <p:cNvPr id="5" name="Footer Placeholder 4"/>
          <p:cNvSpPr>
            <a:spLocks noGrp="1"/>
          </p:cNvSpPr>
          <p:nvPr>
            <p:ph type="ftr" sz="quarter" idx="11"/>
          </p:nvPr>
        </p:nvSpPr>
        <p:spPr/>
        <p:txBody>
          <a:bodyPr/>
          <a:lstStyle/>
          <a:p>
            <a:r>
              <a:rPr lang="en-US"/>
              <a:t>Copyrighted Unpublished Work. 2020, Billy Grammer, LPC/LMFT/CST</a:t>
            </a:r>
          </a:p>
        </p:txBody>
      </p:sp>
      <p:sp>
        <p:nvSpPr>
          <p:cNvPr id="6" name="Slide Number Placeholder 5"/>
          <p:cNvSpPr>
            <a:spLocks noGrp="1"/>
          </p:cNvSpPr>
          <p:nvPr>
            <p:ph type="sldNum" sz="quarter" idx="12"/>
          </p:nvPr>
        </p:nvSpPr>
        <p:spPr/>
        <p:txBody>
          <a:bodyPr/>
          <a:lstStyle/>
          <a:p>
            <a:fld id="{98447F99-57B9-BA4F-B0DC-979FF396C17D}" type="slidenum">
              <a:rPr lang="en-US" smtClean="0"/>
              <a:t>9</a:t>
            </a:fld>
            <a:endParaRPr lang="en-US"/>
          </a:p>
        </p:txBody>
      </p:sp>
      <p:cxnSp>
        <p:nvCxnSpPr>
          <p:cNvPr id="10" name="Straight Connector 9">
            <a:extLst>
              <a:ext uri="{FF2B5EF4-FFF2-40B4-BE49-F238E27FC236}">
                <a16:creationId xmlns:a16="http://schemas.microsoft.com/office/drawing/2014/main" id="{6292F73E-61EB-4944-AEB3-AC2C33C7BA4A}"/>
              </a:ext>
            </a:extLst>
          </p:cNvPr>
          <p:cNvCxnSpPr>
            <a:cxnSpLocks/>
          </p:cNvCxnSpPr>
          <p:nvPr/>
        </p:nvCxnSpPr>
        <p:spPr>
          <a:xfrm>
            <a:off x="6910086" y="3032567"/>
            <a:ext cx="0" cy="208344"/>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3" name="Right Arrow 12">
            <a:extLst>
              <a:ext uri="{FF2B5EF4-FFF2-40B4-BE49-F238E27FC236}">
                <a16:creationId xmlns:a16="http://schemas.microsoft.com/office/drawing/2014/main" id="{DF468080-28B7-2F42-95ED-9C877C114368}"/>
              </a:ext>
            </a:extLst>
          </p:cNvPr>
          <p:cNvSpPr/>
          <p:nvPr/>
        </p:nvSpPr>
        <p:spPr>
          <a:xfrm>
            <a:off x="4082002" y="2894423"/>
            <a:ext cx="978408" cy="484632"/>
          </a:xfrm>
          <a:prstGeom prst="rightArrow">
            <a:avLst/>
          </a:prstGeom>
          <a:solidFill>
            <a:schemeClr val="accent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E38155-532B-BC4D-9481-506EC851452E}"/>
              </a:ext>
            </a:extLst>
          </p:cNvPr>
          <p:cNvCxnSpPr>
            <a:cxnSpLocks/>
          </p:cNvCxnSpPr>
          <p:nvPr/>
        </p:nvCxnSpPr>
        <p:spPr>
          <a:xfrm flipV="1">
            <a:off x="7099556" y="3032567"/>
            <a:ext cx="0" cy="208344"/>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A2ED680C-1EDF-3947-BFB2-794D4B50A53A}"/>
                  </a:ext>
                </a:extLst>
              </p14:cNvPr>
              <p14:cNvContentPartPr/>
              <p14:nvPr/>
            </p14:nvContentPartPr>
            <p14:xfrm>
              <a:off x="6894360" y="3157161"/>
              <a:ext cx="360" cy="360"/>
            </p14:xfrm>
          </p:contentPart>
        </mc:Choice>
        <mc:Fallback xmlns="">
          <p:pic>
            <p:nvPicPr>
              <p:cNvPr id="11" name="Ink 10">
                <a:extLst>
                  <a:ext uri="{FF2B5EF4-FFF2-40B4-BE49-F238E27FC236}">
                    <a16:creationId xmlns:a16="http://schemas.microsoft.com/office/drawing/2014/main" id="{A2ED680C-1EDF-3947-BFB2-794D4B50A53A}"/>
                  </a:ext>
                </a:extLst>
              </p:cNvPr>
              <p:cNvPicPr/>
              <p:nvPr/>
            </p:nvPicPr>
            <p:blipFill>
              <a:blip r:embed="rId3"/>
              <a:stretch>
                <a:fillRect/>
              </a:stretch>
            </p:blipFill>
            <p:spPr>
              <a:xfrm>
                <a:off x="6885720" y="314852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A576ED27-4E64-EE4D-BE74-E8AB28C70DE4}"/>
                  </a:ext>
                </a:extLst>
              </p14:cNvPr>
              <p14:cNvContentPartPr/>
              <p14:nvPr/>
            </p14:nvContentPartPr>
            <p14:xfrm>
              <a:off x="7113960" y="3175161"/>
              <a:ext cx="360" cy="360"/>
            </p14:xfrm>
          </p:contentPart>
        </mc:Choice>
        <mc:Fallback xmlns="">
          <p:pic>
            <p:nvPicPr>
              <p:cNvPr id="12" name="Ink 11">
                <a:extLst>
                  <a:ext uri="{FF2B5EF4-FFF2-40B4-BE49-F238E27FC236}">
                    <a16:creationId xmlns:a16="http://schemas.microsoft.com/office/drawing/2014/main" id="{A576ED27-4E64-EE4D-BE74-E8AB28C70DE4}"/>
                  </a:ext>
                </a:extLst>
              </p:cNvPr>
              <p:cNvPicPr/>
              <p:nvPr/>
            </p:nvPicPr>
            <p:blipFill>
              <a:blip r:embed="rId3"/>
              <a:stretch>
                <a:fillRect/>
              </a:stretch>
            </p:blipFill>
            <p:spPr>
              <a:xfrm>
                <a:off x="7104960" y="3166521"/>
                <a:ext cx="18000" cy="18000"/>
              </a:xfrm>
              <a:prstGeom prst="rect">
                <a:avLst/>
              </a:prstGeom>
            </p:spPr>
          </p:pic>
        </mc:Fallback>
      </mc:AlternateContent>
    </p:spTree>
    <p:extLst>
      <p:ext uri="{BB962C8B-B14F-4D97-AF65-F5344CB8AC3E}">
        <p14:creationId xmlns:p14="http://schemas.microsoft.com/office/powerpoint/2010/main" val="218000683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3194</TotalTime>
  <Words>3478</Words>
  <Application>Microsoft Macintosh PowerPoint</Application>
  <PresentationFormat>On-screen Show (4:3)</PresentationFormat>
  <Paragraphs>335</Paragraphs>
  <Slides>38</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Goudy Old Style</vt:lpstr>
      <vt:lpstr>Impact</vt:lpstr>
      <vt:lpstr>Rockwell</vt:lpstr>
      <vt:lpstr>Inkwell</vt:lpstr>
      <vt:lpstr>Relationship Matters</vt:lpstr>
      <vt:lpstr>Thoughts from Last Week</vt:lpstr>
      <vt:lpstr>Brief Review</vt:lpstr>
      <vt:lpstr>Brief Review</vt:lpstr>
      <vt:lpstr>The More Solid Your Relationship Core:</vt:lpstr>
      <vt:lpstr>Managing Your Emotional System</vt:lpstr>
      <vt:lpstr>Edwina is Overcome with Emotion</vt:lpstr>
      <vt:lpstr>A Thoughtful Question #1</vt:lpstr>
      <vt:lpstr>The A,B,C’s of Emotions</vt:lpstr>
      <vt:lpstr>Epictetus: The Stoic, 55 A.D.</vt:lpstr>
      <vt:lpstr>Epictetus the Stoic</vt:lpstr>
      <vt:lpstr>The A, B, C’s of Emotions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The Brain Constructs and Simulates</vt:lpstr>
      <vt:lpstr>“Cause” versus “Construct”</vt:lpstr>
      <vt:lpstr>You Feel What Your Brain Interprets </vt:lpstr>
      <vt:lpstr>Managing Emotions</vt:lpstr>
      <vt:lpstr>How We “Use” Emotions</vt:lpstr>
      <vt:lpstr>How We “Use” Emotions</vt:lpstr>
      <vt:lpstr>How We “Use” Emotions</vt:lpstr>
      <vt:lpstr>How We “Use” Emotions</vt:lpstr>
      <vt:lpstr>How We “Use” Emotions</vt:lpstr>
      <vt:lpstr>How We “Use” Emotions</vt:lpstr>
      <vt:lpstr>Principle #6</vt:lpstr>
      <vt:lpstr>Principle #7</vt:lpstr>
      <vt:lpstr>Emotional Flexibility</vt:lpstr>
      <vt:lpstr>Important Ideas</vt:lpstr>
      <vt:lpstr>Irresponsible Sharing</vt:lpstr>
      <vt:lpstr>A Thoughtful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Billy Grammer</dc:creator>
  <cp:lastModifiedBy>Microsoft Office User</cp:lastModifiedBy>
  <cp:revision>156</cp:revision>
  <cp:lastPrinted>2020-02-11T02:07:20Z</cp:lastPrinted>
  <dcterms:created xsi:type="dcterms:W3CDTF">2014-06-20T17:33:37Z</dcterms:created>
  <dcterms:modified xsi:type="dcterms:W3CDTF">2020-02-12T18:15:00Z</dcterms:modified>
</cp:coreProperties>
</file>